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66" r:id="rId4"/>
    <p:sldId id="257" r:id="rId5"/>
    <p:sldId id="258" r:id="rId6"/>
    <p:sldId id="299" r:id="rId7"/>
    <p:sldId id="306" r:id="rId8"/>
    <p:sldId id="307" r:id="rId9"/>
    <p:sldId id="295" r:id="rId10"/>
    <p:sldId id="261" r:id="rId11"/>
    <p:sldId id="262" r:id="rId12"/>
    <p:sldId id="309" r:id="rId13"/>
    <p:sldId id="263" r:id="rId14"/>
    <p:sldId id="311" r:id="rId15"/>
    <p:sldId id="298" r:id="rId16"/>
    <p:sldId id="268" r:id="rId17"/>
    <p:sldId id="308" r:id="rId18"/>
    <p:sldId id="303" r:id="rId19"/>
  </p:sldIdLst>
  <p:sldSz cx="18288000" cy="10287000"/>
  <p:notesSz cx="6858000" cy="9144000"/>
  <p:embeddedFontLst>
    <p:embeddedFont>
      <p:font typeface="Arimo Bold" panose="02010600030101010101" charset="-122"/>
      <p:regular r:id="rId21"/>
    </p:embeddedFont>
    <p:embeddedFont>
      <p:font typeface="思源黑体" panose="02010600030101010101" charset="-122"/>
      <p:regular r:id="rId22"/>
    </p:embeddedFont>
    <p:embeddedFont>
      <p:font typeface="字由点字倔强黑" panose="02010600030101010101" charset="-122"/>
      <p:regular r:id="rId23"/>
    </p:embeddedFont>
    <p:embeddedFont>
      <p:font typeface="字由点字美玲体" panose="02010600030101010101" charset="-122"/>
      <p:regular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等线 Light" panose="02010600030101010101" pitchFamily="2" charset="-122"/>
      <p:regular r:id="rId27"/>
    </p:embeddedFont>
    <p:embeddedFont>
      <p:font typeface="微软雅黑 Light" panose="020B0502040204020203" pitchFamily="34" charset="-12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2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C71E-EAE3-4100-9D38-74BA17007C36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0EBBB-0C6C-48D0-AA73-F853FC56A7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766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03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28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1114425" rtl="0" eaLnBrk="1" latinLnBrk="0" hangingPunct="1">
        <a:lnSpc>
          <a:spcPct val="90000"/>
        </a:lnSpc>
        <a:spcBef>
          <a:spcPct val="0"/>
        </a:spcBef>
        <a:buNone/>
        <a:defRPr sz="53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607" indent="-278607" algn="l" defTabSz="1114425" rtl="0" eaLnBrk="1" latinLnBrk="0" hangingPunct="1">
        <a:lnSpc>
          <a:spcPct val="90000"/>
        </a:lnSpc>
        <a:spcBef>
          <a:spcPts val="1220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1pPr>
      <a:lvl2pPr marL="835820" indent="-278607" algn="l" defTabSz="1114425" rtl="0" eaLnBrk="1" latinLnBrk="0" hangingPunct="1">
        <a:lnSpc>
          <a:spcPct val="90000"/>
        </a:lnSpc>
        <a:spcBef>
          <a:spcPts val="609"/>
        </a:spcBef>
        <a:buFont typeface="Arial" panose="020B0604020202020204" pitchFamily="34" charset="0"/>
        <a:buChar char="•"/>
        <a:defRPr sz="2925" kern="1200">
          <a:solidFill>
            <a:schemeClr val="tx1"/>
          </a:solidFill>
          <a:latin typeface="+mn-lt"/>
          <a:ea typeface="+mn-ea"/>
          <a:cs typeface="+mn-cs"/>
        </a:defRPr>
      </a:lvl2pPr>
      <a:lvl3pPr marL="1393032" indent="-278607" algn="l" defTabSz="1114425" rtl="0" eaLnBrk="1" latinLnBrk="0" hangingPunct="1">
        <a:lnSpc>
          <a:spcPct val="90000"/>
        </a:lnSpc>
        <a:spcBef>
          <a:spcPts val="609"/>
        </a:spcBef>
        <a:buFont typeface="Arial" panose="020B0604020202020204" pitchFamily="34" charset="0"/>
        <a:buChar char="•"/>
        <a:defRPr sz="2438" kern="1200">
          <a:solidFill>
            <a:schemeClr val="tx1"/>
          </a:solidFill>
          <a:latin typeface="+mn-lt"/>
          <a:ea typeface="+mn-ea"/>
          <a:cs typeface="+mn-cs"/>
        </a:defRPr>
      </a:lvl3pPr>
      <a:lvl4pPr marL="1950245" indent="-278607" algn="l" defTabSz="1114425" rtl="0" eaLnBrk="1" latinLnBrk="0" hangingPunct="1">
        <a:lnSpc>
          <a:spcPct val="90000"/>
        </a:lnSpc>
        <a:spcBef>
          <a:spcPts val="609"/>
        </a:spcBef>
        <a:buFont typeface="Arial" panose="020B0604020202020204" pitchFamily="34" charset="0"/>
        <a:buChar char="•"/>
        <a:defRPr sz="2195" kern="1200">
          <a:solidFill>
            <a:schemeClr val="tx1"/>
          </a:solidFill>
          <a:latin typeface="+mn-lt"/>
          <a:ea typeface="+mn-ea"/>
          <a:cs typeface="+mn-cs"/>
        </a:defRPr>
      </a:lvl4pPr>
      <a:lvl5pPr marL="2507457" indent="-278607" algn="l" defTabSz="1114425" rtl="0" eaLnBrk="1" latinLnBrk="0" hangingPunct="1">
        <a:lnSpc>
          <a:spcPct val="90000"/>
        </a:lnSpc>
        <a:spcBef>
          <a:spcPts val="609"/>
        </a:spcBef>
        <a:buFont typeface="Arial" panose="020B0604020202020204" pitchFamily="34" charset="0"/>
        <a:buChar char="•"/>
        <a:defRPr sz="2195" kern="1200">
          <a:solidFill>
            <a:schemeClr val="tx1"/>
          </a:solidFill>
          <a:latin typeface="+mn-lt"/>
          <a:ea typeface="+mn-ea"/>
          <a:cs typeface="+mn-cs"/>
        </a:defRPr>
      </a:lvl5pPr>
      <a:lvl6pPr marL="3064670" indent="-278607" algn="l" defTabSz="1114425" rtl="0" eaLnBrk="1" latinLnBrk="0" hangingPunct="1">
        <a:lnSpc>
          <a:spcPct val="90000"/>
        </a:lnSpc>
        <a:spcBef>
          <a:spcPts val="609"/>
        </a:spcBef>
        <a:buFont typeface="Arial" panose="020B0604020202020204" pitchFamily="34" charset="0"/>
        <a:buChar char="•"/>
        <a:defRPr sz="2195" kern="1200">
          <a:solidFill>
            <a:schemeClr val="tx1"/>
          </a:solidFill>
          <a:latin typeface="+mn-lt"/>
          <a:ea typeface="+mn-ea"/>
          <a:cs typeface="+mn-cs"/>
        </a:defRPr>
      </a:lvl6pPr>
      <a:lvl7pPr marL="3621882" indent="-278607" algn="l" defTabSz="1114425" rtl="0" eaLnBrk="1" latinLnBrk="0" hangingPunct="1">
        <a:lnSpc>
          <a:spcPct val="90000"/>
        </a:lnSpc>
        <a:spcBef>
          <a:spcPts val="609"/>
        </a:spcBef>
        <a:buFont typeface="Arial" panose="020B0604020202020204" pitchFamily="34" charset="0"/>
        <a:buChar char="•"/>
        <a:defRPr sz="2195" kern="1200">
          <a:solidFill>
            <a:schemeClr val="tx1"/>
          </a:solidFill>
          <a:latin typeface="+mn-lt"/>
          <a:ea typeface="+mn-ea"/>
          <a:cs typeface="+mn-cs"/>
        </a:defRPr>
      </a:lvl7pPr>
      <a:lvl8pPr marL="4179095" indent="-278607" algn="l" defTabSz="1114425" rtl="0" eaLnBrk="1" latinLnBrk="0" hangingPunct="1">
        <a:lnSpc>
          <a:spcPct val="90000"/>
        </a:lnSpc>
        <a:spcBef>
          <a:spcPts val="609"/>
        </a:spcBef>
        <a:buFont typeface="Arial" panose="020B0604020202020204" pitchFamily="34" charset="0"/>
        <a:buChar char="•"/>
        <a:defRPr sz="2195" kern="1200">
          <a:solidFill>
            <a:schemeClr val="tx1"/>
          </a:solidFill>
          <a:latin typeface="+mn-lt"/>
          <a:ea typeface="+mn-ea"/>
          <a:cs typeface="+mn-cs"/>
        </a:defRPr>
      </a:lvl8pPr>
      <a:lvl9pPr marL="4736307" indent="-278607" algn="l" defTabSz="1114425" rtl="0" eaLnBrk="1" latinLnBrk="0" hangingPunct="1">
        <a:lnSpc>
          <a:spcPct val="90000"/>
        </a:lnSpc>
        <a:spcBef>
          <a:spcPts val="609"/>
        </a:spcBef>
        <a:buFont typeface="Arial" panose="020B0604020202020204" pitchFamily="34" charset="0"/>
        <a:buChar char="•"/>
        <a:defRPr sz="21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14425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algn="l" defTabSz="1114425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2pPr>
      <a:lvl3pPr marL="1114425" algn="l" defTabSz="1114425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3pPr>
      <a:lvl4pPr marL="1671638" algn="l" defTabSz="1114425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4pPr>
      <a:lvl5pPr marL="2228850" algn="l" defTabSz="1114425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5pPr>
      <a:lvl6pPr marL="2786063" algn="l" defTabSz="1114425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algn="l" defTabSz="1114425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7pPr>
      <a:lvl8pPr marL="3900488" algn="l" defTabSz="1114425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8pPr>
      <a:lvl9pPr marL="4457700" algn="l" defTabSz="1114425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orient="horz" pos="618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bilibili.com/video/BV1dn4y197UW/?spm_id_from=333.999.0.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oQilai/PLCT-Works/blob/main/RISC-V_short_video/Research_Document/video_ResearchDocument.md" TargetMode="External"/><Relationship Id="rId2" Type="http://schemas.openxmlformats.org/officeDocument/2006/relationships/hyperlink" Target="https://github.com/Jingqing3948/plct/blob/main/RISC-V_short_video/doc/%E8%B0%83%E7%A0%94%E6%96%87%E6%A1%A3/RISC-V%E6%95%99%E5%AD%A6%E5%86%85%E5%AE%B9%E5%8F%8A%E7%9F%AD%E8%A7%86%E9%A2%91%E5%90%B8%E5%BC%95%E5%9B%A0%E7%B4%A0.md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bilibili.com/video/BV1HQStY1EsS?spm_id_from=333.788.videopod.sections&amp;vd_source=417238cd96b1b549d14bcb35a9da3cf0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hyperlink" Target="https://www.bilibili.com/video/BV1NVtTexEDu/?spm_id_from=333.999.0.0&amp;vd_source=417238cd96b1b549d14bcb35a9da3cf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bilibili.com/video/BV1G9vSeCEti/?spm_id_from=333.999.0.0&amp;vd_source=417238cd96b1b549d14bcb35a9da3cf0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01900" y="874395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1136631" y="1984456"/>
            <a:ext cx="12871432" cy="64260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11835232" y="1714286"/>
            <a:ext cx="5518430" cy="6858428"/>
            <a:chOff x="0" y="0"/>
            <a:chExt cx="8315960" cy="103352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15960" cy="10335260"/>
            </a:xfrm>
            <a:custGeom>
              <a:avLst/>
              <a:gdLst/>
              <a:ahLst/>
              <a:cxnLst/>
              <a:rect l="l" t="t" r="r" b="b"/>
              <a:pathLst>
                <a:path w="8315960" h="10335260">
                  <a:moveTo>
                    <a:pt x="4157980" y="0"/>
                  </a:moveTo>
                  <a:cubicBezTo>
                    <a:pt x="1861591" y="0"/>
                    <a:pt x="0" y="2313627"/>
                    <a:pt x="0" y="5167630"/>
                  </a:cubicBezTo>
                  <a:cubicBezTo>
                    <a:pt x="0" y="8021633"/>
                    <a:pt x="1861591" y="10335260"/>
                    <a:pt x="4157980" y="10335260"/>
                  </a:cubicBezTo>
                  <a:cubicBezTo>
                    <a:pt x="6454369" y="10335260"/>
                    <a:pt x="8315960" y="8021633"/>
                    <a:pt x="8315960" y="5167630"/>
                  </a:cubicBezTo>
                  <a:cubicBezTo>
                    <a:pt x="8315960" y="2313627"/>
                    <a:pt x="6454369" y="0"/>
                    <a:pt x="4157980" y="0"/>
                  </a:cubicBezTo>
                  <a:close/>
                </a:path>
              </a:pathLst>
            </a:custGeom>
            <a:blipFill>
              <a:blip r:embed="rId2"/>
              <a:stretch>
                <a:fillRect l="-54879" r="-54879"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77724" y="2689302"/>
            <a:ext cx="7794876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08"/>
              </a:lnSpc>
            </a:pPr>
            <a:r>
              <a:rPr lang="en-US" altLang="zh-CN" sz="8181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RISC-V 2024</a:t>
            </a:r>
          </a:p>
          <a:p>
            <a:pPr algn="l">
              <a:lnSpc>
                <a:spcPts val="9408"/>
              </a:lnSpc>
            </a:pPr>
            <a:r>
              <a:rPr lang="zh-CN" altLang="en-US" sz="8181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教学视频回顾         </a:t>
            </a:r>
            <a:endParaRPr lang="en-US" sz="8181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1577725" y="6441624"/>
            <a:ext cx="9334392" cy="0"/>
          </a:xfrm>
          <a:prstGeom prst="line">
            <a:avLst/>
          </a:prstGeom>
          <a:ln w="66675" cap="flat">
            <a:solidFill>
              <a:srgbClr val="0078F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2858445" y="0"/>
            <a:ext cx="3086100" cy="10287000"/>
            <a:chOff x="0" y="0"/>
            <a:chExt cx="812800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7526" y="0"/>
                  </a:moveTo>
                  <a:lnTo>
                    <a:pt x="805274" y="0"/>
                  </a:lnTo>
                  <a:cubicBezTo>
                    <a:pt x="807270" y="0"/>
                    <a:pt x="809184" y="793"/>
                    <a:pt x="810596" y="2204"/>
                  </a:cubicBezTo>
                  <a:cubicBezTo>
                    <a:pt x="812007" y="3616"/>
                    <a:pt x="812800" y="5530"/>
                    <a:pt x="812800" y="7526"/>
                  </a:cubicBezTo>
                  <a:lnTo>
                    <a:pt x="812800" y="2701807"/>
                  </a:lnTo>
                  <a:cubicBezTo>
                    <a:pt x="812800" y="2703803"/>
                    <a:pt x="812007" y="2705718"/>
                    <a:pt x="810596" y="2707129"/>
                  </a:cubicBezTo>
                  <a:cubicBezTo>
                    <a:pt x="809184" y="2708540"/>
                    <a:pt x="807270" y="2709333"/>
                    <a:pt x="805274" y="2709333"/>
                  </a:cubicBezTo>
                  <a:lnTo>
                    <a:pt x="7526" y="2709333"/>
                  </a:lnTo>
                  <a:cubicBezTo>
                    <a:pt x="5530" y="2709333"/>
                    <a:pt x="3616" y="2708540"/>
                    <a:pt x="2204" y="2707129"/>
                  </a:cubicBezTo>
                  <a:cubicBezTo>
                    <a:pt x="793" y="2705718"/>
                    <a:pt x="0" y="2703803"/>
                    <a:pt x="0" y="2701807"/>
                  </a:cubicBezTo>
                  <a:lnTo>
                    <a:pt x="0" y="7526"/>
                  </a:lnTo>
                  <a:cubicBezTo>
                    <a:pt x="0" y="5530"/>
                    <a:pt x="793" y="3616"/>
                    <a:pt x="2204" y="2204"/>
                  </a:cubicBezTo>
                  <a:cubicBezTo>
                    <a:pt x="3616" y="793"/>
                    <a:pt x="5530" y="0"/>
                    <a:pt x="752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540510" y="787614"/>
            <a:ext cx="259590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dirty="0" err="1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戊寅小队</a:t>
            </a:r>
            <a:endParaRPr lang="en-US" sz="2000" dirty="0">
              <a:solidFill>
                <a:srgbClr val="FFFFFF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577725" y="7940924"/>
            <a:ext cx="3035103" cy="790943"/>
            <a:chOff x="0" y="0"/>
            <a:chExt cx="799369" cy="2083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99369" cy="208314"/>
            </a:xfrm>
            <a:custGeom>
              <a:avLst/>
              <a:gdLst/>
              <a:ahLst/>
              <a:cxnLst/>
              <a:rect l="l" t="t" r="r" b="b"/>
              <a:pathLst>
                <a:path w="799369" h="208314">
                  <a:moveTo>
                    <a:pt x="104157" y="0"/>
                  </a:moveTo>
                  <a:lnTo>
                    <a:pt x="695211" y="0"/>
                  </a:lnTo>
                  <a:cubicBezTo>
                    <a:pt x="752736" y="0"/>
                    <a:pt x="799369" y="46633"/>
                    <a:pt x="799369" y="104157"/>
                  </a:cubicBezTo>
                  <a:lnTo>
                    <a:pt x="799369" y="104157"/>
                  </a:lnTo>
                  <a:cubicBezTo>
                    <a:pt x="799369" y="161681"/>
                    <a:pt x="752736" y="208314"/>
                    <a:pt x="695211" y="208314"/>
                  </a:cubicBezTo>
                  <a:lnTo>
                    <a:pt x="104157" y="208314"/>
                  </a:lnTo>
                  <a:cubicBezTo>
                    <a:pt x="46633" y="208314"/>
                    <a:pt x="0" y="161681"/>
                    <a:pt x="0" y="104157"/>
                  </a:cubicBezTo>
                  <a:lnTo>
                    <a:pt x="0" y="104157"/>
                  </a:lnTo>
                  <a:cubicBezTo>
                    <a:pt x="0" y="46633"/>
                    <a:pt x="46633" y="0"/>
                    <a:pt x="104157" y="0"/>
                  </a:cubicBezTo>
                  <a:close/>
                </a:path>
              </a:pathLst>
            </a:custGeom>
            <a:solidFill>
              <a:srgbClr val="0078F0"/>
            </a:solidFill>
            <a:ln w="4762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799369" cy="265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68662" y="7940924"/>
            <a:ext cx="3116669" cy="790943"/>
            <a:chOff x="0" y="0"/>
            <a:chExt cx="820851" cy="20831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0851" cy="208314"/>
            </a:xfrm>
            <a:custGeom>
              <a:avLst/>
              <a:gdLst/>
              <a:ahLst/>
              <a:cxnLst/>
              <a:rect l="l" t="t" r="r" b="b"/>
              <a:pathLst>
                <a:path w="820851" h="208314">
                  <a:moveTo>
                    <a:pt x="104157" y="0"/>
                  </a:moveTo>
                  <a:lnTo>
                    <a:pt x="716694" y="0"/>
                  </a:lnTo>
                  <a:cubicBezTo>
                    <a:pt x="774218" y="0"/>
                    <a:pt x="820851" y="46633"/>
                    <a:pt x="820851" y="104157"/>
                  </a:cubicBezTo>
                  <a:lnTo>
                    <a:pt x="820851" y="104157"/>
                  </a:lnTo>
                  <a:cubicBezTo>
                    <a:pt x="820851" y="161681"/>
                    <a:pt x="774218" y="208314"/>
                    <a:pt x="716694" y="208314"/>
                  </a:cubicBezTo>
                  <a:lnTo>
                    <a:pt x="104157" y="208314"/>
                  </a:lnTo>
                  <a:cubicBezTo>
                    <a:pt x="46633" y="208314"/>
                    <a:pt x="0" y="161681"/>
                    <a:pt x="0" y="104157"/>
                  </a:cubicBezTo>
                  <a:lnTo>
                    <a:pt x="0" y="104157"/>
                  </a:lnTo>
                  <a:cubicBezTo>
                    <a:pt x="0" y="46633"/>
                    <a:pt x="46633" y="0"/>
                    <a:pt x="104157" y="0"/>
                  </a:cubicBezTo>
                  <a:close/>
                </a:path>
              </a:pathLst>
            </a:custGeom>
            <a:solidFill>
              <a:srgbClr val="0078F0"/>
            </a:solidFill>
            <a:ln w="4762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20851" cy="265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77725" y="8100175"/>
            <a:ext cx="303510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汇报人：张馥媛</a:t>
            </a:r>
            <a:endParaRPr lang="en-US" sz="2400" dirty="0">
              <a:solidFill>
                <a:srgbClr val="FFFFFF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368662" y="8100175"/>
            <a:ext cx="311666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时间：2024年12月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121158" y="9490528"/>
            <a:ext cx="12325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2024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70098" y="785709"/>
            <a:ext cx="140418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7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选题思路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412495" y="785709"/>
            <a:ext cx="1343090" cy="29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zh-CN" altLang="en-US" spc="17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193800" y="785709"/>
            <a:ext cx="1253995" cy="29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zh-CN" altLang="en-US" spc="17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未来计划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CFAB3AC1-512B-4BF0-AD96-325BABC301EB}"/>
              </a:ext>
            </a:extLst>
          </p:cNvPr>
          <p:cNvSpPr txBox="1"/>
          <p:nvPr/>
        </p:nvSpPr>
        <p:spPr>
          <a:xfrm>
            <a:off x="1332133" y="8916320"/>
            <a:ext cx="7354667" cy="556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戊寅小队成员：姜天伟、郝希睿、郑航、李郅</a:t>
            </a:r>
            <a:endParaRPr lang="en-US" sz="2400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83072" y="9582072"/>
            <a:ext cx="2247978" cy="22479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0195662"/>
            <a:ext cx="18062979" cy="91338"/>
            <a:chOff x="0" y="0"/>
            <a:chExt cx="4757328" cy="24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57328" cy="24056"/>
            </a:xfrm>
            <a:custGeom>
              <a:avLst/>
              <a:gdLst/>
              <a:ahLst/>
              <a:cxnLst/>
              <a:rect l="l" t="t" r="r" b="b"/>
              <a:pathLst>
                <a:path w="4757328" h="24056">
                  <a:moveTo>
                    <a:pt x="1286" y="0"/>
                  </a:moveTo>
                  <a:lnTo>
                    <a:pt x="4756042" y="0"/>
                  </a:lnTo>
                  <a:cubicBezTo>
                    <a:pt x="4756752" y="0"/>
                    <a:pt x="4757328" y="576"/>
                    <a:pt x="4757328" y="1286"/>
                  </a:cubicBezTo>
                  <a:lnTo>
                    <a:pt x="4757328" y="22770"/>
                  </a:lnTo>
                  <a:cubicBezTo>
                    <a:pt x="4757328" y="23111"/>
                    <a:pt x="4757192" y="23438"/>
                    <a:pt x="4756951" y="23679"/>
                  </a:cubicBezTo>
                  <a:cubicBezTo>
                    <a:pt x="4756710" y="23921"/>
                    <a:pt x="4756383" y="24056"/>
                    <a:pt x="4756042" y="24056"/>
                  </a:cubicBezTo>
                  <a:lnTo>
                    <a:pt x="1286" y="24056"/>
                  </a:lnTo>
                  <a:cubicBezTo>
                    <a:pt x="576" y="24056"/>
                    <a:pt x="0" y="23480"/>
                    <a:pt x="0" y="22770"/>
                  </a:cubicBezTo>
                  <a:lnTo>
                    <a:pt x="0" y="1286"/>
                  </a:lnTo>
                  <a:cubicBezTo>
                    <a:pt x="0" y="576"/>
                    <a:pt x="576" y="0"/>
                    <a:pt x="128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57328" cy="6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88288" y="-82702"/>
            <a:ext cx="3086100" cy="1405276"/>
            <a:chOff x="0" y="0"/>
            <a:chExt cx="812800" cy="3701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70114"/>
            </a:xfrm>
            <a:custGeom>
              <a:avLst/>
              <a:gdLst/>
              <a:ahLst/>
              <a:cxnLst/>
              <a:rect l="l" t="t" r="r" b="b"/>
              <a:pathLst>
                <a:path w="812800" h="370114">
                  <a:moveTo>
                    <a:pt x="609600" y="0"/>
                  </a:moveTo>
                  <a:cubicBezTo>
                    <a:pt x="721824" y="0"/>
                    <a:pt x="812800" y="82853"/>
                    <a:pt x="812800" y="185057"/>
                  </a:cubicBezTo>
                  <a:cubicBezTo>
                    <a:pt x="812800" y="287261"/>
                    <a:pt x="721824" y="370114"/>
                    <a:pt x="609600" y="370114"/>
                  </a:cubicBezTo>
                  <a:lnTo>
                    <a:pt x="203200" y="370114"/>
                  </a:lnTo>
                  <a:cubicBezTo>
                    <a:pt x="90976" y="370114"/>
                    <a:pt x="0" y="287261"/>
                    <a:pt x="0" y="185057"/>
                  </a:cubicBezTo>
                  <a:cubicBezTo>
                    <a:pt x="0" y="828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08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33762" y="809592"/>
            <a:ext cx="12195454" cy="9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altLang="zh-CN" sz="6000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922939"/>
            <a:ext cx="1405276" cy="79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5400" y="2162986"/>
            <a:ext cx="5805502" cy="59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Arduino for Milk-V Duo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6000" y="7872949"/>
            <a:ext cx="5556115" cy="63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Arduino简介和环境配置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93437" y="8592703"/>
            <a:ext cx="4507465" cy="77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猫meme拟人，让小猫实习生去运行程序，增加趣味性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。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CAD8EEEF-2564-2B5C-40BD-68BFB09D6906}"/>
              </a:ext>
            </a:extLst>
          </p:cNvPr>
          <p:cNvSpPr txBox="1"/>
          <p:nvPr/>
        </p:nvSpPr>
        <p:spPr>
          <a:xfrm>
            <a:off x="10591800" y="7872227"/>
            <a:ext cx="6400800" cy="59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GPIO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高低电平测试和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LED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控制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28EDFF73-8D12-44DD-D870-2E62A1C23040}"/>
              </a:ext>
            </a:extLst>
          </p:cNvPr>
          <p:cNvSpPr txBox="1"/>
          <p:nvPr/>
        </p:nvSpPr>
        <p:spPr>
          <a:xfrm>
            <a:off x="10899237" y="8591981"/>
            <a:ext cx="4507465" cy="38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更多实操演示。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57D8B2F-43E8-86F5-75AD-562D706A8925}"/>
              </a:ext>
            </a:extLst>
          </p:cNvPr>
          <p:cNvSpPr txBox="1"/>
          <p:nvPr/>
        </p:nvSpPr>
        <p:spPr>
          <a:xfrm>
            <a:off x="14644991" y="1019175"/>
            <a:ext cx="2595909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0078F0"/>
                </a:solidFill>
                <a:latin typeface="字由点字美玲体"/>
                <a:ea typeface="字由点字美玲体"/>
                <a:sym typeface="Arimo Bold"/>
              </a:rPr>
              <a:t>戊寅小队</a:t>
            </a:r>
            <a:endParaRPr lang="en-US" sz="2000" dirty="0">
              <a:solidFill>
                <a:srgbClr val="0078F0"/>
              </a:solidFill>
              <a:latin typeface="字由点字美玲体"/>
              <a:ea typeface="字由点字美玲体"/>
              <a:sym typeface="Arimo Bold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DE3C6E2-24D6-4D9D-BEA4-DB1CCF7C5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693870"/>
            <a:ext cx="5115791" cy="320184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217285E-50F0-7022-F63E-57C2AF8E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041" y="3685094"/>
            <a:ext cx="5143831" cy="32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48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2F9DA-B4CC-D37C-B754-18FFA2397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5556EA-9ED2-4C32-B186-2807487AD9C2}"/>
              </a:ext>
            </a:extLst>
          </p:cNvPr>
          <p:cNvGrpSpPr/>
          <p:nvPr/>
        </p:nvGrpSpPr>
        <p:grpSpPr>
          <a:xfrm>
            <a:off x="17583072" y="9582072"/>
            <a:ext cx="2247978" cy="2247978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664C5CE-0C7D-C475-6773-B2D6001636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F07E279-819E-B583-FC77-759AC5EAE8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4FA7C6A-EA0F-03CF-9243-41109EDA39D8}"/>
              </a:ext>
            </a:extLst>
          </p:cNvPr>
          <p:cNvGrpSpPr/>
          <p:nvPr/>
        </p:nvGrpSpPr>
        <p:grpSpPr>
          <a:xfrm>
            <a:off x="0" y="10195662"/>
            <a:ext cx="18062979" cy="91338"/>
            <a:chOff x="0" y="0"/>
            <a:chExt cx="4757328" cy="2405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E38630-EFC9-95B7-8388-0FE18E4D7CE4}"/>
                </a:ext>
              </a:extLst>
            </p:cNvPr>
            <p:cNvSpPr/>
            <p:nvPr/>
          </p:nvSpPr>
          <p:spPr>
            <a:xfrm>
              <a:off x="0" y="0"/>
              <a:ext cx="4757328" cy="24056"/>
            </a:xfrm>
            <a:custGeom>
              <a:avLst/>
              <a:gdLst/>
              <a:ahLst/>
              <a:cxnLst/>
              <a:rect l="l" t="t" r="r" b="b"/>
              <a:pathLst>
                <a:path w="4757328" h="24056">
                  <a:moveTo>
                    <a:pt x="1286" y="0"/>
                  </a:moveTo>
                  <a:lnTo>
                    <a:pt x="4756042" y="0"/>
                  </a:lnTo>
                  <a:cubicBezTo>
                    <a:pt x="4756752" y="0"/>
                    <a:pt x="4757328" y="576"/>
                    <a:pt x="4757328" y="1286"/>
                  </a:cubicBezTo>
                  <a:lnTo>
                    <a:pt x="4757328" y="22770"/>
                  </a:lnTo>
                  <a:cubicBezTo>
                    <a:pt x="4757328" y="23111"/>
                    <a:pt x="4757192" y="23438"/>
                    <a:pt x="4756951" y="23679"/>
                  </a:cubicBezTo>
                  <a:cubicBezTo>
                    <a:pt x="4756710" y="23921"/>
                    <a:pt x="4756383" y="24056"/>
                    <a:pt x="4756042" y="24056"/>
                  </a:cubicBezTo>
                  <a:lnTo>
                    <a:pt x="1286" y="24056"/>
                  </a:lnTo>
                  <a:cubicBezTo>
                    <a:pt x="576" y="24056"/>
                    <a:pt x="0" y="23480"/>
                    <a:pt x="0" y="22770"/>
                  </a:cubicBezTo>
                  <a:lnTo>
                    <a:pt x="0" y="1286"/>
                  </a:lnTo>
                  <a:cubicBezTo>
                    <a:pt x="0" y="576"/>
                    <a:pt x="576" y="0"/>
                    <a:pt x="128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FF4289F-7691-3252-3930-C6535B68F16A}"/>
                </a:ext>
              </a:extLst>
            </p:cNvPr>
            <p:cNvSpPr txBox="1"/>
            <p:nvPr/>
          </p:nvSpPr>
          <p:spPr>
            <a:xfrm>
              <a:off x="0" y="-38100"/>
              <a:ext cx="4757328" cy="6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F42C4B0-DBDF-8E6C-4488-FA9B6C582C39}"/>
              </a:ext>
            </a:extLst>
          </p:cNvPr>
          <p:cNvGrpSpPr/>
          <p:nvPr/>
        </p:nvGrpSpPr>
        <p:grpSpPr>
          <a:xfrm rot="5400000">
            <a:off x="188288" y="-82702"/>
            <a:ext cx="3086100" cy="1405276"/>
            <a:chOff x="0" y="0"/>
            <a:chExt cx="812800" cy="3701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6C684CA-C5B8-83A5-8B3B-80CADD6241BC}"/>
                </a:ext>
              </a:extLst>
            </p:cNvPr>
            <p:cNvSpPr/>
            <p:nvPr/>
          </p:nvSpPr>
          <p:spPr>
            <a:xfrm>
              <a:off x="0" y="0"/>
              <a:ext cx="812800" cy="370114"/>
            </a:xfrm>
            <a:custGeom>
              <a:avLst/>
              <a:gdLst/>
              <a:ahLst/>
              <a:cxnLst/>
              <a:rect l="l" t="t" r="r" b="b"/>
              <a:pathLst>
                <a:path w="812800" h="370114">
                  <a:moveTo>
                    <a:pt x="609600" y="0"/>
                  </a:moveTo>
                  <a:cubicBezTo>
                    <a:pt x="721824" y="0"/>
                    <a:pt x="812800" y="82853"/>
                    <a:pt x="812800" y="185057"/>
                  </a:cubicBezTo>
                  <a:cubicBezTo>
                    <a:pt x="812800" y="287261"/>
                    <a:pt x="721824" y="370114"/>
                    <a:pt x="609600" y="370114"/>
                  </a:cubicBezTo>
                  <a:lnTo>
                    <a:pt x="203200" y="370114"/>
                  </a:lnTo>
                  <a:cubicBezTo>
                    <a:pt x="90976" y="370114"/>
                    <a:pt x="0" y="287261"/>
                    <a:pt x="0" y="185057"/>
                  </a:cubicBezTo>
                  <a:cubicBezTo>
                    <a:pt x="0" y="828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F343D90-3EC4-DDF3-58DC-9E356394C7E6}"/>
                </a:ext>
              </a:extLst>
            </p:cNvPr>
            <p:cNvSpPr txBox="1"/>
            <p:nvPr/>
          </p:nvSpPr>
          <p:spPr>
            <a:xfrm>
              <a:off x="0" y="-38100"/>
              <a:ext cx="812800" cy="408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95097203-595A-A03E-852A-633A362641C5}"/>
              </a:ext>
            </a:extLst>
          </p:cNvPr>
          <p:cNvSpPr txBox="1"/>
          <p:nvPr/>
        </p:nvSpPr>
        <p:spPr>
          <a:xfrm>
            <a:off x="2933762" y="809592"/>
            <a:ext cx="12195454" cy="9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altLang="zh-CN" sz="6000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BDFDF24-A73F-9646-C9A2-B033B5722615}"/>
              </a:ext>
            </a:extLst>
          </p:cNvPr>
          <p:cNvSpPr txBox="1"/>
          <p:nvPr/>
        </p:nvSpPr>
        <p:spPr>
          <a:xfrm>
            <a:off x="1028700" y="922939"/>
            <a:ext cx="1405276" cy="79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ACD99DB-BF90-5854-0647-2D6EAF0A43D0}"/>
              </a:ext>
            </a:extLst>
          </p:cNvPr>
          <p:cNvSpPr txBox="1"/>
          <p:nvPr/>
        </p:nvSpPr>
        <p:spPr>
          <a:xfrm>
            <a:off x="1295400" y="2162986"/>
            <a:ext cx="5805502" cy="59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altLang="zh-CN" sz="35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WiringX</a:t>
            </a:r>
            <a:r>
              <a:rPr 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 for Milk-V Duo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2080725-BAB5-0196-6A65-5DAC9A7EB8C6}"/>
              </a:ext>
            </a:extLst>
          </p:cNvPr>
          <p:cNvSpPr txBox="1"/>
          <p:nvPr/>
        </p:nvSpPr>
        <p:spPr>
          <a:xfrm>
            <a:off x="1758047" y="7872227"/>
            <a:ext cx="6248400" cy="59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通过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I2C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驱动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lcm1602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显示屏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3DB5A93-CEBB-443E-3836-912FD07A11F6}"/>
              </a:ext>
            </a:extLst>
          </p:cNvPr>
          <p:cNvSpPr txBox="1"/>
          <p:nvPr/>
        </p:nvSpPr>
        <p:spPr>
          <a:xfrm>
            <a:off x="1903296" y="8639508"/>
            <a:ext cx="5957902" cy="380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延续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Arduino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展现方式，更有趣的进行教学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9CE506E3-0C73-861C-27A4-3BA62F63C820}"/>
              </a:ext>
            </a:extLst>
          </p:cNvPr>
          <p:cNvSpPr txBox="1"/>
          <p:nvPr/>
        </p:nvSpPr>
        <p:spPr>
          <a:xfrm>
            <a:off x="10591800" y="7872227"/>
            <a:ext cx="6400800" cy="59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ADC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测试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DC930638-812F-8639-783A-A0317E3DE4EB}"/>
              </a:ext>
            </a:extLst>
          </p:cNvPr>
          <p:cNvSpPr txBox="1"/>
          <p:nvPr/>
        </p:nvSpPr>
        <p:spPr>
          <a:xfrm>
            <a:off x="10621751" y="8639507"/>
            <a:ext cx="4507465" cy="38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更多实操演示。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6B4E3C64-FCD2-2037-E593-E45ABEF16904}"/>
              </a:ext>
            </a:extLst>
          </p:cNvPr>
          <p:cNvSpPr txBox="1"/>
          <p:nvPr/>
        </p:nvSpPr>
        <p:spPr>
          <a:xfrm>
            <a:off x="14644991" y="1019175"/>
            <a:ext cx="2595909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0078F0"/>
                </a:solidFill>
                <a:latin typeface="字由点字美玲体"/>
                <a:ea typeface="字由点字美玲体"/>
                <a:sym typeface="Arimo Bold"/>
              </a:rPr>
              <a:t>戊寅小队</a:t>
            </a:r>
            <a:endParaRPr lang="en-US" sz="2000" dirty="0">
              <a:solidFill>
                <a:srgbClr val="0078F0"/>
              </a:solidFill>
              <a:latin typeface="字由点字美玲体"/>
              <a:ea typeface="字由点字美玲体"/>
              <a:sym typeface="Arimo Bold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CF41283-9B6E-419C-1211-72F8576A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702563"/>
            <a:ext cx="5314720" cy="332634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D3BECB0-AC95-1D89-CE73-07997238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282" y="3773086"/>
            <a:ext cx="5314720" cy="33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83072" y="9582072"/>
            <a:ext cx="2247978" cy="22479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0195662"/>
            <a:ext cx="18062979" cy="91338"/>
            <a:chOff x="0" y="0"/>
            <a:chExt cx="4757328" cy="24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57328" cy="24056"/>
            </a:xfrm>
            <a:custGeom>
              <a:avLst/>
              <a:gdLst/>
              <a:ahLst/>
              <a:cxnLst/>
              <a:rect l="l" t="t" r="r" b="b"/>
              <a:pathLst>
                <a:path w="4757328" h="24056">
                  <a:moveTo>
                    <a:pt x="1286" y="0"/>
                  </a:moveTo>
                  <a:lnTo>
                    <a:pt x="4756042" y="0"/>
                  </a:lnTo>
                  <a:cubicBezTo>
                    <a:pt x="4756752" y="0"/>
                    <a:pt x="4757328" y="576"/>
                    <a:pt x="4757328" y="1286"/>
                  </a:cubicBezTo>
                  <a:lnTo>
                    <a:pt x="4757328" y="22770"/>
                  </a:lnTo>
                  <a:cubicBezTo>
                    <a:pt x="4757328" y="23111"/>
                    <a:pt x="4757192" y="23438"/>
                    <a:pt x="4756951" y="23679"/>
                  </a:cubicBezTo>
                  <a:cubicBezTo>
                    <a:pt x="4756710" y="23921"/>
                    <a:pt x="4756383" y="24056"/>
                    <a:pt x="4756042" y="24056"/>
                  </a:cubicBezTo>
                  <a:lnTo>
                    <a:pt x="1286" y="24056"/>
                  </a:lnTo>
                  <a:cubicBezTo>
                    <a:pt x="576" y="24056"/>
                    <a:pt x="0" y="23480"/>
                    <a:pt x="0" y="22770"/>
                  </a:cubicBezTo>
                  <a:lnTo>
                    <a:pt x="0" y="1286"/>
                  </a:lnTo>
                  <a:cubicBezTo>
                    <a:pt x="0" y="576"/>
                    <a:pt x="576" y="0"/>
                    <a:pt x="128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57328" cy="6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88288" y="-82702"/>
            <a:ext cx="3086100" cy="1405276"/>
            <a:chOff x="0" y="0"/>
            <a:chExt cx="812800" cy="3701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70114"/>
            </a:xfrm>
            <a:custGeom>
              <a:avLst/>
              <a:gdLst/>
              <a:ahLst/>
              <a:cxnLst/>
              <a:rect l="l" t="t" r="r" b="b"/>
              <a:pathLst>
                <a:path w="812800" h="370114">
                  <a:moveTo>
                    <a:pt x="609600" y="0"/>
                  </a:moveTo>
                  <a:cubicBezTo>
                    <a:pt x="721824" y="0"/>
                    <a:pt x="812800" y="82853"/>
                    <a:pt x="812800" y="185057"/>
                  </a:cubicBezTo>
                  <a:cubicBezTo>
                    <a:pt x="812800" y="287261"/>
                    <a:pt x="721824" y="370114"/>
                    <a:pt x="609600" y="370114"/>
                  </a:cubicBezTo>
                  <a:lnTo>
                    <a:pt x="203200" y="370114"/>
                  </a:lnTo>
                  <a:cubicBezTo>
                    <a:pt x="90976" y="370114"/>
                    <a:pt x="0" y="287261"/>
                    <a:pt x="0" y="185057"/>
                  </a:cubicBezTo>
                  <a:cubicBezTo>
                    <a:pt x="0" y="828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08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33762" y="809592"/>
            <a:ext cx="12195454" cy="9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altLang="zh-CN" sz="6000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922939"/>
            <a:ext cx="1405276" cy="79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1338" y="2164107"/>
            <a:ext cx="3069262" cy="59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开发板实验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632662" y="3050609"/>
            <a:ext cx="4511338" cy="1235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在</a:t>
            </a:r>
            <a:r>
              <a:rPr 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Duo S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运行故事机</a:t>
            </a:r>
            <a:r>
              <a:rPr 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baby llama2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32662" y="4623579"/>
            <a:ext cx="3276727" cy="117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来养一只羊驼宝宝吧？！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快来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Duo S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上跑你的第一个生成式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AI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。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632662" y="5995748"/>
            <a:ext cx="5965132" cy="187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通过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SPI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驱动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ST7789V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在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Milk-V Duo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上运行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LVGL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演示程序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632661" y="8209919"/>
            <a:ext cx="5273339" cy="117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学习如何连接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SPI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显示屏到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Duo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开发板。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交叉编译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LVGL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的步骤。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运行并测试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LVGL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演示程序。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977493" y="3050609"/>
            <a:ext cx="3853307" cy="1235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在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Duo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上运行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O</a:t>
            </a:r>
            <a:r>
              <a:rPr 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pen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CV</a:t>
            </a:r>
            <a:r>
              <a:rPr 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-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M</a:t>
            </a:r>
            <a:r>
              <a:rPr 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obile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77493" y="4623579"/>
            <a:ext cx="3798297" cy="117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在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 Milk-V Duo </a:t>
            </a: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上运行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O</a:t>
            </a: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pen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CV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-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M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obile。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初尝试AI配音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。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49A56EE3-8A6F-053B-F67E-2311B3B9E065}"/>
              </a:ext>
            </a:extLst>
          </p:cNvPr>
          <p:cNvSpPr txBox="1"/>
          <p:nvPr/>
        </p:nvSpPr>
        <p:spPr>
          <a:xfrm>
            <a:off x="13990443" y="5926384"/>
            <a:ext cx="3584952" cy="123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在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Duo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上运行</a:t>
            </a:r>
            <a:r>
              <a:rPr lang="en-US" altLang="zh-CN" sz="35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OpenWrt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系统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77A8AA30-B54D-0704-8EBF-073C43B4D27F}"/>
              </a:ext>
            </a:extLst>
          </p:cNvPr>
          <p:cNvSpPr txBox="1"/>
          <p:nvPr/>
        </p:nvSpPr>
        <p:spPr>
          <a:xfrm>
            <a:off x="13995523" y="8210558"/>
            <a:ext cx="379829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在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Milk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-V 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Duo</a:t>
            </a: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上运行OpenWrt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系统</a:t>
            </a:r>
            <a:r>
              <a:rPr lang="zh-CN" altLang="en-US" sz="1999" dirty="0">
                <a:solidFill>
                  <a:srgbClr val="A6A6A6"/>
                </a:solidFill>
                <a:latin typeface="思源黑体"/>
                <a:ea typeface="思源黑体"/>
                <a:cs typeface="思源黑体"/>
                <a:sym typeface="思源黑体"/>
              </a:rPr>
              <a:t>。</a:t>
            </a:r>
            <a:endParaRPr lang="en-US" sz="1999" dirty="0">
              <a:solidFill>
                <a:srgbClr val="A6A6A6"/>
              </a:solidFill>
              <a:latin typeface="思源黑体"/>
              <a:ea typeface="思源黑体"/>
              <a:cs typeface="思源黑体"/>
              <a:sym typeface="思源黑体"/>
            </a:endParaRPr>
          </a:p>
        </p:txBody>
      </p:sp>
      <p:pic>
        <p:nvPicPr>
          <p:cNvPr id="23" name="图片 22">
            <a:hlinkClick r:id="rId2"/>
            <a:extLst>
              <a:ext uri="{FF2B5EF4-FFF2-40B4-BE49-F238E27FC236}">
                <a16:creationId xmlns:a16="http://schemas.microsoft.com/office/drawing/2014/main" id="{5467A1F2-4CFC-2521-9B70-3CF84071D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93" y="3403584"/>
            <a:ext cx="2855288" cy="1787554"/>
          </a:xfrm>
          <a:prstGeom prst="rect">
            <a:avLst/>
          </a:prstGeom>
        </p:spPr>
      </p:pic>
      <p:sp>
        <p:nvSpPr>
          <p:cNvPr id="22" name="TextBox 18">
            <a:extLst>
              <a:ext uri="{FF2B5EF4-FFF2-40B4-BE49-F238E27FC236}">
                <a16:creationId xmlns:a16="http://schemas.microsoft.com/office/drawing/2014/main" id="{54023357-698A-5D3A-21A7-932FCE3750CA}"/>
              </a:ext>
            </a:extLst>
          </p:cNvPr>
          <p:cNvSpPr txBox="1"/>
          <p:nvPr/>
        </p:nvSpPr>
        <p:spPr>
          <a:xfrm>
            <a:off x="14644991" y="1019175"/>
            <a:ext cx="2595909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0078F0"/>
                </a:solidFill>
                <a:latin typeface="字由点字美玲体"/>
                <a:ea typeface="字由点字美玲体"/>
                <a:sym typeface="Arimo Bold"/>
              </a:rPr>
              <a:t>戊寅小队</a:t>
            </a:r>
            <a:endParaRPr lang="en-US" sz="2000" dirty="0">
              <a:solidFill>
                <a:srgbClr val="0078F0"/>
              </a:solidFill>
              <a:latin typeface="字由点字美玲体"/>
              <a:ea typeface="字由点字美玲体"/>
              <a:sym typeface="Arimo Bold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48E3C30-AD7D-2376-9E29-747F1BDCC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3317589"/>
            <a:ext cx="2856092" cy="17875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031C75A-4C28-50D1-FA89-27B9ACC48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993" y="6260862"/>
            <a:ext cx="2855287" cy="17870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7CAC753-7700-82EA-E4B2-F59058042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260862"/>
            <a:ext cx="2901122" cy="1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8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C25CE-C58D-2FBB-E821-E10C513F0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7FBF75-6CED-DE94-C83B-905FEAC07D0C}"/>
              </a:ext>
            </a:extLst>
          </p:cNvPr>
          <p:cNvGrpSpPr/>
          <p:nvPr/>
        </p:nvGrpSpPr>
        <p:grpSpPr>
          <a:xfrm>
            <a:off x="17583072" y="9582072"/>
            <a:ext cx="2247978" cy="2247978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00233A7-C6B0-CC21-0037-1F91505793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7D3351B-E5C2-835A-10B1-E333205F585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935958D-1F43-478E-CF00-4BDF13FDD826}"/>
              </a:ext>
            </a:extLst>
          </p:cNvPr>
          <p:cNvGrpSpPr/>
          <p:nvPr/>
        </p:nvGrpSpPr>
        <p:grpSpPr>
          <a:xfrm>
            <a:off x="0" y="10195662"/>
            <a:ext cx="18062979" cy="91338"/>
            <a:chOff x="0" y="0"/>
            <a:chExt cx="4757328" cy="2405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3D8BF93-3260-E354-80B7-CE23251B7128}"/>
                </a:ext>
              </a:extLst>
            </p:cNvPr>
            <p:cNvSpPr/>
            <p:nvPr/>
          </p:nvSpPr>
          <p:spPr>
            <a:xfrm>
              <a:off x="0" y="0"/>
              <a:ext cx="4757328" cy="24056"/>
            </a:xfrm>
            <a:custGeom>
              <a:avLst/>
              <a:gdLst/>
              <a:ahLst/>
              <a:cxnLst/>
              <a:rect l="l" t="t" r="r" b="b"/>
              <a:pathLst>
                <a:path w="4757328" h="24056">
                  <a:moveTo>
                    <a:pt x="1286" y="0"/>
                  </a:moveTo>
                  <a:lnTo>
                    <a:pt x="4756042" y="0"/>
                  </a:lnTo>
                  <a:cubicBezTo>
                    <a:pt x="4756752" y="0"/>
                    <a:pt x="4757328" y="576"/>
                    <a:pt x="4757328" y="1286"/>
                  </a:cubicBezTo>
                  <a:lnTo>
                    <a:pt x="4757328" y="22770"/>
                  </a:lnTo>
                  <a:cubicBezTo>
                    <a:pt x="4757328" y="23111"/>
                    <a:pt x="4757192" y="23438"/>
                    <a:pt x="4756951" y="23679"/>
                  </a:cubicBezTo>
                  <a:cubicBezTo>
                    <a:pt x="4756710" y="23921"/>
                    <a:pt x="4756383" y="24056"/>
                    <a:pt x="4756042" y="24056"/>
                  </a:cubicBezTo>
                  <a:lnTo>
                    <a:pt x="1286" y="24056"/>
                  </a:lnTo>
                  <a:cubicBezTo>
                    <a:pt x="576" y="24056"/>
                    <a:pt x="0" y="23480"/>
                    <a:pt x="0" y="22770"/>
                  </a:cubicBezTo>
                  <a:lnTo>
                    <a:pt x="0" y="1286"/>
                  </a:lnTo>
                  <a:cubicBezTo>
                    <a:pt x="0" y="576"/>
                    <a:pt x="576" y="0"/>
                    <a:pt x="128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0507A17-AD6A-231D-0D2F-54CBE0879E06}"/>
                </a:ext>
              </a:extLst>
            </p:cNvPr>
            <p:cNvSpPr txBox="1"/>
            <p:nvPr/>
          </p:nvSpPr>
          <p:spPr>
            <a:xfrm>
              <a:off x="0" y="-38100"/>
              <a:ext cx="4757328" cy="6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DCF3770-AE21-9ACB-0303-0E898414A174}"/>
              </a:ext>
            </a:extLst>
          </p:cNvPr>
          <p:cNvGrpSpPr/>
          <p:nvPr/>
        </p:nvGrpSpPr>
        <p:grpSpPr>
          <a:xfrm rot="5400000">
            <a:off x="188288" y="-82702"/>
            <a:ext cx="3086100" cy="1405276"/>
            <a:chOff x="0" y="0"/>
            <a:chExt cx="812800" cy="3701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12B85B0-1268-478F-1A8A-B74700036B75}"/>
                </a:ext>
              </a:extLst>
            </p:cNvPr>
            <p:cNvSpPr/>
            <p:nvPr/>
          </p:nvSpPr>
          <p:spPr>
            <a:xfrm>
              <a:off x="0" y="0"/>
              <a:ext cx="812800" cy="370114"/>
            </a:xfrm>
            <a:custGeom>
              <a:avLst/>
              <a:gdLst/>
              <a:ahLst/>
              <a:cxnLst/>
              <a:rect l="l" t="t" r="r" b="b"/>
              <a:pathLst>
                <a:path w="812800" h="370114">
                  <a:moveTo>
                    <a:pt x="609600" y="0"/>
                  </a:moveTo>
                  <a:cubicBezTo>
                    <a:pt x="721824" y="0"/>
                    <a:pt x="812800" y="82853"/>
                    <a:pt x="812800" y="185057"/>
                  </a:cubicBezTo>
                  <a:cubicBezTo>
                    <a:pt x="812800" y="287261"/>
                    <a:pt x="721824" y="370114"/>
                    <a:pt x="609600" y="370114"/>
                  </a:cubicBezTo>
                  <a:lnTo>
                    <a:pt x="203200" y="370114"/>
                  </a:lnTo>
                  <a:cubicBezTo>
                    <a:pt x="90976" y="370114"/>
                    <a:pt x="0" y="287261"/>
                    <a:pt x="0" y="185057"/>
                  </a:cubicBezTo>
                  <a:cubicBezTo>
                    <a:pt x="0" y="828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C27929E-85A9-8AA4-B716-08EBBD9520F5}"/>
                </a:ext>
              </a:extLst>
            </p:cNvPr>
            <p:cNvSpPr txBox="1"/>
            <p:nvPr/>
          </p:nvSpPr>
          <p:spPr>
            <a:xfrm>
              <a:off x="0" y="-38100"/>
              <a:ext cx="812800" cy="408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834A080-5715-BF50-560F-23DDA59D8A8B}"/>
              </a:ext>
            </a:extLst>
          </p:cNvPr>
          <p:cNvSpPr txBox="1"/>
          <p:nvPr/>
        </p:nvSpPr>
        <p:spPr>
          <a:xfrm>
            <a:off x="2933762" y="809592"/>
            <a:ext cx="12195454" cy="9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altLang="zh-CN" sz="6000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9432407-DFFC-302D-1C84-1AA7E9B76999}"/>
              </a:ext>
            </a:extLst>
          </p:cNvPr>
          <p:cNvSpPr txBox="1"/>
          <p:nvPr/>
        </p:nvSpPr>
        <p:spPr>
          <a:xfrm>
            <a:off x="1028700" y="922939"/>
            <a:ext cx="1405276" cy="79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C7EB4D0-E23E-5430-60B3-024BB9996266}"/>
              </a:ext>
            </a:extLst>
          </p:cNvPr>
          <p:cNvSpPr txBox="1"/>
          <p:nvPr/>
        </p:nvSpPr>
        <p:spPr>
          <a:xfrm>
            <a:off x="1295400" y="2162986"/>
            <a:ext cx="9296400" cy="59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【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计算浮桥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】RISC-V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二进制翻译教学系列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4FB8F54-FDBF-C598-ACB8-C0E0A8E77B36}"/>
              </a:ext>
            </a:extLst>
          </p:cNvPr>
          <p:cNvSpPr txBox="1"/>
          <p:nvPr/>
        </p:nvSpPr>
        <p:spPr>
          <a:xfrm>
            <a:off x="1758047" y="7872227"/>
            <a:ext cx="6248400" cy="1235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【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计算浮桥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】RISC-V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二进制翻译教学系列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-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初识二进制翻译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8CAD97D-2328-1FC5-6657-223F837443A8}"/>
              </a:ext>
            </a:extLst>
          </p:cNvPr>
          <p:cNvSpPr txBox="1"/>
          <p:nvPr/>
        </p:nvSpPr>
        <p:spPr>
          <a:xfrm>
            <a:off x="2532427" y="9122719"/>
            <a:ext cx="4507465" cy="777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剪辑动画的经典画面进行教学，更容易吸引观众观看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E5C2645-5EA7-BDEE-1A57-5EBD13B70969}"/>
              </a:ext>
            </a:extLst>
          </p:cNvPr>
          <p:cNvSpPr txBox="1"/>
          <p:nvPr/>
        </p:nvSpPr>
        <p:spPr>
          <a:xfrm>
            <a:off x="10591800" y="7872227"/>
            <a:ext cx="7315200" cy="59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在</a:t>
            </a:r>
            <a:r>
              <a:rPr lang="en-US" altLang="zh-CN" sz="35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LicheePi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 4A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游玩蔚蓝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Celeste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30A52927-2A68-F86A-686B-B0365561DC7A}"/>
              </a:ext>
            </a:extLst>
          </p:cNvPr>
          <p:cNvSpPr txBox="1"/>
          <p:nvPr/>
        </p:nvSpPr>
        <p:spPr>
          <a:xfrm>
            <a:off x="10899237" y="8591981"/>
            <a:ext cx="5864763" cy="777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1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分钟的游戏演示，开头标注了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RISC-V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和开发板名称，片尾有二维码，扫码获得教程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82E63B01-6AC7-8ECB-76B1-C0647F0F4E11}"/>
              </a:ext>
            </a:extLst>
          </p:cNvPr>
          <p:cNvSpPr txBox="1"/>
          <p:nvPr/>
        </p:nvSpPr>
        <p:spPr>
          <a:xfrm>
            <a:off x="14644991" y="1019175"/>
            <a:ext cx="2595909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0078F0"/>
                </a:solidFill>
                <a:latin typeface="字由点字美玲体"/>
                <a:ea typeface="字由点字美玲体"/>
                <a:sym typeface="Arimo Bold"/>
              </a:rPr>
              <a:t>戊寅小队</a:t>
            </a:r>
            <a:endParaRPr lang="en-US" sz="2000" dirty="0">
              <a:solidFill>
                <a:srgbClr val="0078F0"/>
              </a:solidFill>
              <a:latin typeface="字由点字美玲体"/>
              <a:ea typeface="字由点字美玲体"/>
              <a:sym typeface="Arimo Bold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EA3518A-F618-7313-9C72-1D7B24C6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8" y="3770079"/>
            <a:ext cx="5314720" cy="332634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E39DDC1-CD20-75CA-1FB8-5A8B9D6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989" y="3770079"/>
            <a:ext cx="5238836" cy="327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7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01900" y="874395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36632" y="2129117"/>
            <a:ext cx="15731079" cy="6281351"/>
            <a:chOff x="0" y="0"/>
            <a:chExt cx="4143165" cy="16543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43165" cy="1654347"/>
            </a:xfrm>
            <a:custGeom>
              <a:avLst/>
              <a:gdLst/>
              <a:ahLst/>
              <a:cxnLst/>
              <a:rect l="l" t="t" r="r" b="b"/>
              <a:pathLst>
                <a:path w="4143165" h="1654347">
                  <a:moveTo>
                    <a:pt x="25099" y="0"/>
                  </a:moveTo>
                  <a:lnTo>
                    <a:pt x="4118066" y="0"/>
                  </a:lnTo>
                  <a:cubicBezTo>
                    <a:pt x="4131928" y="0"/>
                    <a:pt x="4143165" y="11237"/>
                    <a:pt x="4143165" y="25099"/>
                  </a:cubicBezTo>
                  <a:lnTo>
                    <a:pt x="4143165" y="1629248"/>
                  </a:lnTo>
                  <a:cubicBezTo>
                    <a:pt x="4143165" y="1635905"/>
                    <a:pt x="4140521" y="1642289"/>
                    <a:pt x="4135813" y="1646996"/>
                  </a:cubicBezTo>
                  <a:cubicBezTo>
                    <a:pt x="4131106" y="1651703"/>
                    <a:pt x="4124722" y="1654347"/>
                    <a:pt x="4118066" y="1654347"/>
                  </a:cubicBezTo>
                  <a:lnTo>
                    <a:pt x="25099" y="1654347"/>
                  </a:lnTo>
                  <a:cubicBezTo>
                    <a:pt x="18442" y="1654347"/>
                    <a:pt x="12058" y="1651703"/>
                    <a:pt x="7351" y="1646996"/>
                  </a:cubicBezTo>
                  <a:cubicBezTo>
                    <a:pt x="2644" y="1642289"/>
                    <a:pt x="0" y="1635905"/>
                    <a:pt x="0" y="1629248"/>
                  </a:cubicBezTo>
                  <a:lnTo>
                    <a:pt x="0" y="25099"/>
                  </a:lnTo>
                  <a:cubicBezTo>
                    <a:pt x="0" y="18442"/>
                    <a:pt x="2644" y="12058"/>
                    <a:pt x="7351" y="7351"/>
                  </a:cubicBezTo>
                  <a:cubicBezTo>
                    <a:pt x="12058" y="2644"/>
                    <a:pt x="18442" y="0"/>
                    <a:pt x="25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43165" cy="1692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35232" y="1714286"/>
            <a:ext cx="5518430" cy="6858428"/>
            <a:chOff x="0" y="0"/>
            <a:chExt cx="8315960" cy="103352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15960" cy="10335260"/>
            </a:xfrm>
            <a:custGeom>
              <a:avLst/>
              <a:gdLst/>
              <a:ahLst/>
              <a:cxnLst/>
              <a:rect l="l" t="t" r="r" b="b"/>
              <a:pathLst>
                <a:path w="8315960" h="10335260">
                  <a:moveTo>
                    <a:pt x="4157980" y="0"/>
                  </a:moveTo>
                  <a:cubicBezTo>
                    <a:pt x="1861591" y="0"/>
                    <a:pt x="0" y="2313627"/>
                    <a:pt x="0" y="5167630"/>
                  </a:cubicBezTo>
                  <a:cubicBezTo>
                    <a:pt x="0" y="8021633"/>
                    <a:pt x="1861591" y="10335260"/>
                    <a:pt x="4157980" y="10335260"/>
                  </a:cubicBezTo>
                  <a:cubicBezTo>
                    <a:pt x="6454369" y="10335260"/>
                    <a:pt x="8315960" y="8021633"/>
                    <a:pt x="8315960" y="5167630"/>
                  </a:cubicBezTo>
                  <a:cubicBezTo>
                    <a:pt x="8315960" y="2313627"/>
                    <a:pt x="6454369" y="0"/>
                    <a:pt x="4157980" y="0"/>
                  </a:cubicBezTo>
                  <a:close/>
                </a:path>
              </a:pathLst>
            </a:custGeom>
            <a:blipFill>
              <a:blip r:embed="rId2"/>
              <a:stretch>
                <a:fillRect l="-54879" r="-5487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577725" y="4136853"/>
            <a:ext cx="9334392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94"/>
              </a:lnSpc>
            </a:pPr>
            <a:r>
              <a:rPr lang="zh-CN" altLang="en-US" sz="152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未来计划</a:t>
            </a:r>
            <a:endParaRPr lang="en-US" sz="152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1577725" y="6769876"/>
            <a:ext cx="9334392" cy="0"/>
          </a:xfrm>
          <a:prstGeom prst="line">
            <a:avLst/>
          </a:prstGeom>
          <a:ln w="66675" cap="flat">
            <a:solidFill>
              <a:srgbClr val="0078F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2858445" y="0"/>
            <a:ext cx="3086100" cy="10287000"/>
            <a:chOff x="0" y="0"/>
            <a:chExt cx="812800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7526" y="0"/>
                  </a:moveTo>
                  <a:lnTo>
                    <a:pt x="805274" y="0"/>
                  </a:lnTo>
                  <a:cubicBezTo>
                    <a:pt x="807270" y="0"/>
                    <a:pt x="809184" y="793"/>
                    <a:pt x="810596" y="2204"/>
                  </a:cubicBezTo>
                  <a:cubicBezTo>
                    <a:pt x="812007" y="3616"/>
                    <a:pt x="812800" y="5530"/>
                    <a:pt x="812800" y="7526"/>
                  </a:cubicBezTo>
                  <a:lnTo>
                    <a:pt x="812800" y="2701807"/>
                  </a:lnTo>
                  <a:cubicBezTo>
                    <a:pt x="812800" y="2703803"/>
                    <a:pt x="812007" y="2705718"/>
                    <a:pt x="810596" y="2707129"/>
                  </a:cubicBezTo>
                  <a:cubicBezTo>
                    <a:pt x="809184" y="2708540"/>
                    <a:pt x="807270" y="2709333"/>
                    <a:pt x="805274" y="2709333"/>
                  </a:cubicBezTo>
                  <a:lnTo>
                    <a:pt x="7526" y="2709333"/>
                  </a:lnTo>
                  <a:cubicBezTo>
                    <a:pt x="5530" y="2709333"/>
                    <a:pt x="3616" y="2708540"/>
                    <a:pt x="2204" y="2707129"/>
                  </a:cubicBezTo>
                  <a:cubicBezTo>
                    <a:pt x="793" y="2705718"/>
                    <a:pt x="0" y="2703803"/>
                    <a:pt x="0" y="2701807"/>
                  </a:cubicBezTo>
                  <a:lnTo>
                    <a:pt x="0" y="7526"/>
                  </a:lnTo>
                  <a:cubicBezTo>
                    <a:pt x="0" y="5530"/>
                    <a:pt x="793" y="3616"/>
                    <a:pt x="2204" y="2204"/>
                  </a:cubicBezTo>
                  <a:cubicBezTo>
                    <a:pt x="3616" y="793"/>
                    <a:pt x="5530" y="0"/>
                    <a:pt x="752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540510" y="787614"/>
            <a:ext cx="259590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戊寅小队</a:t>
            </a:r>
            <a:endParaRPr lang="en-US" sz="2000" dirty="0">
              <a:solidFill>
                <a:srgbClr val="FFFFFF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577725" y="7940924"/>
            <a:ext cx="2202247" cy="790943"/>
            <a:chOff x="0" y="0"/>
            <a:chExt cx="580016" cy="2083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0016" cy="208314"/>
            </a:xfrm>
            <a:custGeom>
              <a:avLst/>
              <a:gdLst/>
              <a:ahLst/>
              <a:cxnLst/>
              <a:rect l="l" t="t" r="r" b="b"/>
              <a:pathLst>
                <a:path w="580016" h="208314">
                  <a:moveTo>
                    <a:pt x="104157" y="0"/>
                  </a:moveTo>
                  <a:lnTo>
                    <a:pt x="475859" y="0"/>
                  </a:lnTo>
                  <a:cubicBezTo>
                    <a:pt x="533383" y="0"/>
                    <a:pt x="580016" y="46633"/>
                    <a:pt x="580016" y="104157"/>
                  </a:cubicBezTo>
                  <a:lnTo>
                    <a:pt x="580016" y="104157"/>
                  </a:lnTo>
                  <a:cubicBezTo>
                    <a:pt x="580016" y="161681"/>
                    <a:pt x="533383" y="208314"/>
                    <a:pt x="475859" y="208314"/>
                  </a:cubicBezTo>
                  <a:lnTo>
                    <a:pt x="104157" y="208314"/>
                  </a:lnTo>
                  <a:cubicBezTo>
                    <a:pt x="46633" y="208314"/>
                    <a:pt x="0" y="161681"/>
                    <a:pt x="0" y="104157"/>
                  </a:cubicBezTo>
                  <a:lnTo>
                    <a:pt x="0" y="104157"/>
                  </a:lnTo>
                  <a:cubicBezTo>
                    <a:pt x="0" y="46633"/>
                    <a:pt x="46633" y="0"/>
                    <a:pt x="104157" y="0"/>
                  </a:cubicBezTo>
                  <a:close/>
                </a:path>
              </a:pathLst>
            </a:custGeom>
            <a:solidFill>
              <a:srgbClr val="0078F0"/>
            </a:solidFill>
            <a:ln w="4762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580016" cy="265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77725" y="8100175"/>
            <a:ext cx="220224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第</a:t>
            </a:r>
            <a:r>
              <a:rPr lang="zh-CN" altLang="en-US" sz="24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三</a:t>
            </a:r>
            <a:r>
              <a:rPr lang="en-US" sz="2400" dirty="0" err="1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部分</a:t>
            </a:r>
            <a:endParaRPr lang="en-US" sz="2400" dirty="0">
              <a:solidFill>
                <a:srgbClr val="FFFFFF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121158" y="9490528"/>
            <a:ext cx="12325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77725" y="2409018"/>
            <a:ext cx="9334392" cy="159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39"/>
              </a:lnSpc>
              <a:spcBef>
                <a:spcPct val="0"/>
              </a:spcBef>
            </a:pPr>
            <a:r>
              <a:rPr lang="en-US" sz="9600" spc="710" dirty="0">
                <a:solidFill>
                  <a:srgbClr val="0078F0">
                    <a:alpha val="28627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PART </a:t>
            </a:r>
            <a:r>
              <a:rPr lang="en-US" altLang="zh-CN" sz="9600" spc="710" dirty="0">
                <a:solidFill>
                  <a:srgbClr val="0078F0">
                    <a:alpha val="28627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THREE</a:t>
            </a:r>
            <a:endParaRPr lang="en-US" sz="9600" spc="710" dirty="0">
              <a:solidFill>
                <a:srgbClr val="0078F0">
                  <a:alpha val="28627"/>
                </a:srgbClr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77725" y="9201150"/>
            <a:ext cx="4667196" cy="40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  <a:spcBef>
                <a:spcPct val="0"/>
              </a:spcBef>
            </a:pPr>
            <a:r>
              <a:rPr lang="en-US" altLang="zh-CN" sz="2399" u="none" strike="noStrike" spc="239" dirty="0">
                <a:solidFill>
                  <a:srgbClr val="0078F0">
                    <a:alpha val="36863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Future Plans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70099" y="695592"/>
            <a:ext cx="140418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79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选题思路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12496" y="695592"/>
            <a:ext cx="1343090" cy="29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zh-CN" altLang="en-US" sz="1800" spc="17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93801" y="695592"/>
            <a:ext cx="1253995" cy="29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zh-CN" altLang="en-US" sz="1800" spc="17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未来计划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</p:spTree>
    <p:extLst>
      <p:ext uri="{BB962C8B-B14F-4D97-AF65-F5344CB8AC3E}">
        <p14:creationId xmlns:p14="http://schemas.microsoft.com/office/powerpoint/2010/main" val="297975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83072" y="9582072"/>
            <a:ext cx="2247978" cy="22479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0195662"/>
            <a:ext cx="18062979" cy="91338"/>
            <a:chOff x="0" y="0"/>
            <a:chExt cx="4757328" cy="24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57328" cy="24056"/>
            </a:xfrm>
            <a:custGeom>
              <a:avLst/>
              <a:gdLst/>
              <a:ahLst/>
              <a:cxnLst/>
              <a:rect l="l" t="t" r="r" b="b"/>
              <a:pathLst>
                <a:path w="4757328" h="24056">
                  <a:moveTo>
                    <a:pt x="1286" y="0"/>
                  </a:moveTo>
                  <a:lnTo>
                    <a:pt x="4756042" y="0"/>
                  </a:lnTo>
                  <a:cubicBezTo>
                    <a:pt x="4756752" y="0"/>
                    <a:pt x="4757328" y="576"/>
                    <a:pt x="4757328" y="1286"/>
                  </a:cubicBezTo>
                  <a:lnTo>
                    <a:pt x="4757328" y="22770"/>
                  </a:lnTo>
                  <a:cubicBezTo>
                    <a:pt x="4757328" y="23111"/>
                    <a:pt x="4757192" y="23438"/>
                    <a:pt x="4756951" y="23679"/>
                  </a:cubicBezTo>
                  <a:cubicBezTo>
                    <a:pt x="4756710" y="23921"/>
                    <a:pt x="4756383" y="24056"/>
                    <a:pt x="4756042" y="24056"/>
                  </a:cubicBezTo>
                  <a:lnTo>
                    <a:pt x="1286" y="24056"/>
                  </a:lnTo>
                  <a:cubicBezTo>
                    <a:pt x="576" y="24056"/>
                    <a:pt x="0" y="23480"/>
                    <a:pt x="0" y="22770"/>
                  </a:cubicBezTo>
                  <a:lnTo>
                    <a:pt x="0" y="1286"/>
                  </a:lnTo>
                  <a:cubicBezTo>
                    <a:pt x="0" y="576"/>
                    <a:pt x="576" y="0"/>
                    <a:pt x="128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57328" cy="6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88288" y="-82702"/>
            <a:ext cx="3086100" cy="1405276"/>
            <a:chOff x="0" y="0"/>
            <a:chExt cx="812800" cy="3701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70114"/>
            </a:xfrm>
            <a:custGeom>
              <a:avLst/>
              <a:gdLst/>
              <a:ahLst/>
              <a:cxnLst/>
              <a:rect l="l" t="t" r="r" b="b"/>
              <a:pathLst>
                <a:path w="812800" h="370114">
                  <a:moveTo>
                    <a:pt x="609600" y="0"/>
                  </a:moveTo>
                  <a:cubicBezTo>
                    <a:pt x="721824" y="0"/>
                    <a:pt x="812800" y="82853"/>
                    <a:pt x="812800" y="185057"/>
                  </a:cubicBezTo>
                  <a:cubicBezTo>
                    <a:pt x="812800" y="287261"/>
                    <a:pt x="721824" y="370114"/>
                    <a:pt x="609600" y="370114"/>
                  </a:cubicBezTo>
                  <a:lnTo>
                    <a:pt x="203200" y="370114"/>
                  </a:lnTo>
                  <a:cubicBezTo>
                    <a:pt x="90976" y="370114"/>
                    <a:pt x="0" y="287261"/>
                    <a:pt x="0" y="185057"/>
                  </a:cubicBezTo>
                  <a:cubicBezTo>
                    <a:pt x="0" y="828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08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47361" y="6399531"/>
            <a:ext cx="4335008" cy="2624386"/>
            <a:chOff x="0" y="0"/>
            <a:chExt cx="782805" cy="4739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2805" cy="473905"/>
            </a:xfrm>
            <a:custGeom>
              <a:avLst/>
              <a:gdLst/>
              <a:ahLst/>
              <a:cxnLst/>
              <a:rect l="l" t="t" r="r" b="b"/>
              <a:pathLst>
                <a:path w="782805" h="473905">
                  <a:moveTo>
                    <a:pt x="37504" y="0"/>
                  </a:moveTo>
                  <a:lnTo>
                    <a:pt x="745301" y="0"/>
                  </a:lnTo>
                  <a:cubicBezTo>
                    <a:pt x="766014" y="0"/>
                    <a:pt x="782805" y="16791"/>
                    <a:pt x="782805" y="37504"/>
                  </a:cubicBezTo>
                  <a:lnTo>
                    <a:pt x="782805" y="436401"/>
                  </a:lnTo>
                  <a:cubicBezTo>
                    <a:pt x="782805" y="457114"/>
                    <a:pt x="766014" y="473905"/>
                    <a:pt x="745301" y="473905"/>
                  </a:cubicBezTo>
                  <a:lnTo>
                    <a:pt x="37504" y="473905"/>
                  </a:lnTo>
                  <a:cubicBezTo>
                    <a:pt x="16791" y="473905"/>
                    <a:pt x="0" y="457114"/>
                    <a:pt x="0" y="436401"/>
                  </a:cubicBezTo>
                  <a:lnTo>
                    <a:pt x="0" y="37504"/>
                  </a:lnTo>
                  <a:cubicBezTo>
                    <a:pt x="0" y="16791"/>
                    <a:pt x="16791" y="0"/>
                    <a:pt x="37504" y="0"/>
                  </a:cubicBezTo>
                  <a:close/>
                </a:path>
              </a:pathLst>
            </a:custGeom>
            <a:blipFill>
              <a:blip r:embed="rId2"/>
              <a:stretch>
                <a:fillRect t="-5026" b="-502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933762" y="809592"/>
            <a:ext cx="1219545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未来计划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922939"/>
            <a:ext cx="1405276" cy="79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436262" y="6399531"/>
            <a:ext cx="4335008" cy="2624386"/>
            <a:chOff x="0" y="0"/>
            <a:chExt cx="782805" cy="4739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2805" cy="473905"/>
            </a:xfrm>
            <a:custGeom>
              <a:avLst/>
              <a:gdLst/>
              <a:ahLst/>
              <a:cxnLst/>
              <a:rect l="l" t="t" r="r" b="b"/>
              <a:pathLst>
                <a:path w="782805" h="473905">
                  <a:moveTo>
                    <a:pt x="37504" y="0"/>
                  </a:moveTo>
                  <a:lnTo>
                    <a:pt x="745301" y="0"/>
                  </a:lnTo>
                  <a:cubicBezTo>
                    <a:pt x="766014" y="0"/>
                    <a:pt x="782805" y="16791"/>
                    <a:pt x="782805" y="37504"/>
                  </a:cubicBezTo>
                  <a:lnTo>
                    <a:pt x="782805" y="436401"/>
                  </a:lnTo>
                  <a:cubicBezTo>
                    <a:pt x="782805" y="457114"/>
                    <a:pt x="766014" y="473905"/>
                    <a:pt x="745301" y="473905"/>
                  </a:cubicBezTo>
                  <a:lnTo>
                    <a:pt x="37504" y="473905"/>
                  </a:lnTo>
                  <a:cubicBezTo>
                    <a:pt x="16791" y="473905"/>
                    <a:pt x="0" y="457114"/>
                    <a:pt x="0" y="436401"/>
                  </a:cubicBezTo>
                  <a:lnTo>
                    <a:pt x="0" y="37504"/>
                  </a:lnTo>
                  <a:cubicBezTo>
                    <a:pt x="0" y="16791"/>
                    <a:pt x="16791" y="0"/>
                    <a:pt x="37504" y="0"/>
                  </a:cubicBezTo>
                  <a:close/>
                </a:path>
              </a:pathLst>
            </a:custGeom>
            <a:blipFill>
              <a:blip r:embed="rId3"/>
              <a:stretch>
                <a:fillRect t="-1619" b="-1619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91007" y="2777040"/>
            <a:ext cx="3280993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继续专栏制作</a:t>
            </a:r>
            <a:endParaRPr lang="en-US" sz="39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1006" y="3631712"/>
            <a:ext cx="1615879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>
              <a:lnSpc>
                <a:spcPts val="2799"/>
              </a:lnSpc>
              <a:spcBef>
                <a:spcPct val="0"/>
              </a:spcBef>
            </a:pP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继续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计算浮桥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-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二进制翻译教学系列、开发板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Demo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复现系列</a:t>
            </a: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等专栏制作，制作过程中着重寻找创新点和可能的模板化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1007" y="4604850"/>
            <a:ext cx="2823793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进一步推广</a:t>
            </a:r>
            <a:endParaRPr lang="en-US" sz="39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91007" y="5459522"/>
            <a:ext cx="1570598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>
              <a:lnSpc>
                <a:spcPts val="279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大家互赞及评论；加上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#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热门话题，同时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@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短视频小助手；多</a:t>
            </a: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平台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发布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；</a:t>
            </a: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开展学习活动；举行线下workshop，技术分享等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。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C2F95B5C-CF40-C625-730A-BE8343CC446B}"/>
              </a:ext>
            </a:extLst>
          </p:cNvPr>
          <p:cNvSpPr txBox="1"/>
          <p:nvPr/>
        </p:nvSpPr>
        <p:spPr>
          <a:xfrm>
            <a:off x="14644991" y="1019175"/>
            <a:ext cx="2595909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0078F0"/>
                </a:solidFill>
                <a:latin typeface="字由点字美玲体"/>
                <a:ea typeface="字由点字美玲体"/>
                <a:sym typeface="Arimo Bold"/>
              </a:rPr>
              <a:t>戊寅小队</a:t>
            </a:r>
            <a:endParaRPr lang="en-US" sz="2000" dirty="0">
              <a:solidFill>
                <a:srgbClr val="0078F0"/>
              </a:solidFill>
              <a:latin typeface="字由点字美玲体"/>
              <a:ea typeface="字由点字美玲体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105D3-613C-3A65-43FB-AA225222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9">
            <a:extLst>
              <a:ext uri="{FF2B5EF4-FFF2-40B4-BE49-F238E27FC236}">
                <a16:creationId xmlns:a16="http://schemas.microsoft.com/office/drawing/2014/main" id="{20316EF2-E197-A18B-C125-00160DFAA5FC}"/>
              </a:ext>
            </a:extLst>
          </p:cNvPr>
          <p:cNvGrpSpPr/>
          <p:nvPr/>
        </p:nvGrpSpPr>
        <p:grpSpPr>
          <a:xfrm>
            <a:off x="1291006" y="4305300"/>
            <a:ext cx="15551551" cy="4678846"/>
            <a:chOff x="0" y="0"/>
            <a:chExt cx="1613750" cy="163184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D773D8A4-0521-E6D6-C601-B5A285BC75C0}"/>
                </a:ext>
              </a:extLst>
            </p:cNvPr>
            <p:cNvSpPr/>
            <p:nvPr/>
          </p:nvSpPr>
          <p:spPr>
            <a:xfrm>
              <a:off x="0" y="0"/>
              <a:ext cx="1613750" cy="1631848"/>
            </a:xfrm>
            <a:custGeom>
              <a:avLst/>
              <a:gdLst/>
              <a:ahLst/>
              <a:cxnLst/>
              <a:rect l="l" t="t" r="r" b="b"/>
              <a:pathLst>
                <a:path w="1613750" h="1631848">
                  <a:moveTo>
                    <a:pt x="11372" y="0"/>
                  </a:moveTo>
                  <a:lnTo>
                    <a:pt x="1602379" y="0"/>
                  </a:lnTo>
                  <a:cubicBezTo>
                    <a:pt x="1605395" y="0"/>
                    <a:pt x="1608287" y="1198"/>
                    <a:pt x="1610420" y="3331"/>
                  </a:cubicBezTo>
                  <a:cubicBezTo>
                    <a:pt x="1612552" y="5463"/>
                    <a:pt x="1613750" y="8356"/>
                    <a:pt x="1613750" y="11372"/>
                  </a:cubicBezTo>
                  <a:lnTo>
                    <a:pt x="1613750" y="1620477"/>
                  </a:lnTo>
                  <a:cubicBezTo>
                    <a:pt x="1613750" y="1626757"/>
                    <a:pt x="1608659" y="1631848"/>
                    <a:pt x="1602379" y="1631848"/>
                  </a:cubicBezTo>
                  <a:lnTo>
                    <a:pt x="11372" y="1631848"/>
                  </a:lnTo>
                  <a:cubicBezTo>
                    <a:pt x="5091" y="1631848"/>
                    <a:pt x="0" y="1626757"/>
                    <a:pt x="0" y="1620477"/>
                  </a:cubicBezTo>
                  <a:lnTo>
                    <a:pt x="0" y="11372"/>
                  </a:lnTo>
                  <a:cubicBezTo>
                    <a:pt x="0" y="5091"/>
                    <a:pt x="5091" y="0"/>
                    <a:pt x="1137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78F0"/>
              </a:solidFill>
              <a:prstDash val="solid"/>
              <a:miter/>
            </a:ln>
          </p:spPr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A8FD1647-0E2E-CF68-2352-D92E95AA42D1}"/>
                </a:ext>
              </a:extLst>
            </p:cNvPr>
            <p:cNvSpPr txBox="1"/>
            <p:nvPr/>
          </p:nvSpPr>
          <p:spPr>
            <a:xfrm>
              <a:off x="0" y="-47625"/>
              <a:ext cx="1613750" cy="167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FBA5E313-B7B5-9809-8C44-0DAA00709490}"/>
              </a:ext>
            </a:extLst>
          </p:cNvPr>
          <p:cNvGrpSpPr/>
          <p:nvPr/>
        </p:nvGrpSpPr>
        <p:grpSpPr>
          <a:xfrm>
            <a:off x="17583072" y="9582072"/>
            <a:ext cx="2247978" cy="2247978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CED45DC-0313-EE6B-00E4-E673A950F2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8D6625D-BCF6-9E57-D733-AC700E498F3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1994BAC-EC9F-AE81-C2B8-093CC1C5B64A}"/>
              </a:ext>
            </a:extLst>
          </p:cNvPr>
          <p:cNvGrpSpPr/>
          <p:nvPr/>
        </p:nvGrpSpPr>
        <p:grpSpPr>
          <a:xfrm>
            <a:off x="0" y="10195662"/>
            <a:ext cx="18062979" cy="91338"/>
            <a:chOff x="0" y="0"/>
            <a:chExt cx="4757328" cy="2405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B71BD9B-F3D2-B6DC-D83A-7507081AF093}"/>
                </a:ext>
              </a:extLst>
            </p:cNvPr>
            <p:cNvSpPr/>
            <p:nvPr/>
          </p:nvSpPr>
          <p:spPr>
            <a:xfrm>
              <a:off x="0" y="0"/>
              <a:ext cx="4757328" cy="24056"/>
            </a:xfrm>
            <a:custGeom>
              <a:avLst/>
              <a:gdLst/>
              <a:ahLst/>
              <a:cxnLst/>
              <a:rect l="l" t="t" r="r" b="b"/>
              <a:pathLst>
                <a:path w="4757328" h="24056">
                  <a:moveTo>
                    <a:pt x="1286" y="0"/>
                  </a:moveTo>
                  <a:lnTo>
                    <a:pt x="4756042" y="0"/>
                  </a:lnTo>
                  <a:cubicBezTo>
                    <a:pt x="4756752" y="0"/>
                    <a:pt x="4757328" y="576"/>
                    <a:pt x="4757328" y="1286"/>
                  </a:cubicBezTo>
                  <a:lnTo>
                    <a:pt x="4757328" y="22770"/>
                  </a:lnTo>
                  <a:cubicBezTo>
                    <a:pt x="4757328" y="23111"/>
                    <a:pt x="4757192" y="23438"/>
                    <a:pt x="4756951" y="23679"/>
                  </a:cubicBezTo>
                  <a:cubicBezTo>
                    <a:pt x="4756710" y="23921"/>
                    <a:pt x="4756383" y="24056"/>
                    <a:pt x="4756042" y="24056"/>
                  </a:cubicBezTo>
                  <a:lnTo>
                    <a:pt x="1286" y="24056"/>
                  </a:lnTo>
                  <a:cubicBezTo>
                    <a:pt x="576" y="24056"/>
                    <a:pt x="0" y="23480"/>
                    <a:pt x="0" y="22770"/>
                  </a:cubicBezTo>
                  <a:lnTo>
                    <a:pt x="0" y="1286"/>
                  </a:lnTo>
                  <a:cubicBezTo>
                    <a:pt x="0" y="576"/>
                    <a:pt x="576" y="0"/>
                    <a:pt x="128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BF913AD-4001-3C02-59DE-DC29CE59BC00}"/>
                </a:ext>
              </a:extLst>
            </p:cNvPr>
            <p:cNvSpPr txBox="1"/>
            <p:nvPr/>
          </p:nvSpPr>
          <p:spPr>
            <a:xfrm>
              <a:off x="0" y="-38100"/>
              <a:ext cx="4757328" cy="6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EC7014E-CFFB-33B9-9F5D-2AA710A91193}"/>
              </a:ext>
            </a:extLst>
          </p:cNvPr>
          <p:cNvGrpSpPr/>
          <p:nvPr/>
        </p:nvGrpSpPr>
        <p:grpSpPr>
          <a:xfrm rot="5400000">
            <a:off x="188288" y="-82702"/>
            <a:ext cx="3086100" cy="1405276"/>
            <a:chOff x="0" y="0"/>
            <a:chExt cx="812800" cy="3701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09195DD-ED2E-3645-C0EC-FFA73961624E}"/>
                </a:ext>
              </a:extLst>
            </p:cNvPr>
            <p:cNvSpPr/>
            <p:nvPr/>
          </p:nvSpPr>
          <p:spPr>
            <a:xfrm>
              <a:off x="0" y="0"/>
              <a:ext cx="812800" cy="370114"/>
            </a:xfrm>
            <a:custGeom>
              <a:avLst/>
              <a:gdLst/>
              <a:ahLst/>
              <a:cxnLst/>
              <a:rect l="l" t="t" r="r" b="b"/>
              <a:pathLst>
                <a:path w="812800" h="370114">
                  <a:moveTo>
                    <a:pt x="609600" y="0"/>
                  </a:moveTo>
                  <a:cubicBezTo>
                    <a:pt x="721824" y="0"/>
                    <a:pt x="812800" y="82853"/>
                    <a:pt x="812800" y="185057"/>
                  </a:cubicBezTo>
                  <a:cubicBezTo>
                    <a:pt x="812800" y="287261"/>
                    <a:pt x="721824" y="370114"/>
                    <a:pt x="609600" y="370114"/>
                  </a:cubicBezTo>
                  <a:lnTo>
                    <a:pt x="203200" y="370114"/>
                  </a:lnTo>
                  <a:cubicBezTo>
                    <a:pt x="90976" y="370114"/>
                    <a:pt x="0" y="287261"/>
                    <a:pt x="0" y="185057"/>
                  </a:cubicBezTo>
                  <a:cubicBezTo>
                    <a:pt x="0" y="828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B451501-7677-A7C7-8623-2EB812EC3DA0}"/>
                </a:ext>
              </a:extLst>
            </p:cNvPr>
            <p:cNvSpPr txBox="1"/>
            <p:nvPr/>
          </p:nvSpPr>
          <p:spPr>
            <a:xfrm>
              <a:off x="0" y="-38100"/>
              <a:ext cx="812800" cy="408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D39D63C3-BD35-8048-F08A-6B9C9034DB13}"/>
              </a:ext>
            </a:extLst>
          </p:cNvPr>
          <p:cNvSpPr txBox="1"/>
          <p:nvPr/>
        </p:nvSpPr>
        <p:spPr>
          <a:xfrm>
            <a:off x="2933762" y="809592"/>
            <a:ext cx="1219545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未来计划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481C1EF-C333-ADAC-9780-5987C9446609}"/>
              </a:ext>
            </a:extLst>
          </p:cNvPr>
          <p:cNvSpPr txBox="1"/>
          <p:nvPr/>
        </p:nvSpPr>
        <p:spPr>
          <a:xfrm>
            <a:off x="1028700" y="922939"/>
            <a:ext cx="1405276" cy="79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EFD2BDA-6D4F-EC3E-7910-4C6D93C08D92}"/>
              </a:ext>
            </a:extLst>
          </p:cNvPr>
          <p:cNvSpPr txBox="1"/>
          <p:nvPr/>
        </p:nvSpPr>
        <p:spPr>
          <a:xfrm>
            <a:off x="1291007" y="2777040"/>
            <a:ext cx="1570598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altLang="zh-CN" sz="39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YOLO</a:t>
            </a:r>
            <a:r>
              <a:rPr lang="zh-CN" altLang="en-US" sz="39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实战教程：王者荣耀目标识别</a:t>
            </a:r>
            <a:endParaRPr lang="en-US" sz="39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2D48A9B-E099-B9E2-7F9F-C98E0238E654}"/>
              </a:ext>
            </a:extLst>
          </p:cNvPr>
          <p:cNvSpPr txBox="1"/>
          <p:nvPr/>
        </p:nvSpPr>
        <p:spPr>
          <a:xfrm>
            <a:off x="457200" y="3631712"/>
            <a:ext cx="1699259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>
              <a:lnSpc>
                <a:spcPts val="279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戊寅小队和熊家辉同学的最新合作，在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Milk-V Duo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上进行目标识别。面向对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YOLO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模型和目标识别技术感兴趣的学生和开发者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。</a:t>
            </a:r>
          </a:p>
          <a:p>
            <a:pPr lvl="0" indent="0">
              <a:lnSpc>
                <a:spcPts val="2799"/>
              </a:lnSpc>
              <a:spcBef>
                <a:spcPct val="0"/>
              </a:spcBef>
            </a:pP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7F5EDFE4-CF77-DD19-503A-555FD9D985FA}"/>
              </a:ext>
            </a:extLst>
          </p:cNvPr>
          <p:cNvSpPr txBox="1"/>
          <p:nvPr/>
        </p:nvSpPr>
        <p:spPr>
          <a:xfrm>
            <a:off x="14644991" y="1019175"/>
            <a:ext cx="2595909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0078F0"/>
                </a:solidFill>
                <a:latin typeface="字由点字美玲体"/>
                <a:ea typeface="字由点字美玲体"/>
                <a:sym typeface="Arimo Bold"/>
              </a:rPr>
              <a:t>戊寅小队</a:t>
            </a:r>
            <a:endParaRPr lang="en-US" sz="2000" dirty="0">
              <a:solidFill>
                <a:srgbClr val="0078F0"/>
              </a:solidFill>
              <a:latin typeface="字由点字美玲体"/>
              <a:ea typeface="字由点字美玲体"/>
              <a:sym typeface="Arimo Bold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83FA06-E62D-B313-FF64-D06712DF56FC}"/>
              </a:ext>
            </a:extLst>
          </p:cNvPr>
          <p:cNvSpPr txBox="1"/>
          <p:nvPr/>
        </p:nvSpPr>
        <p:spPr>
          <a:xfrm>
            <a:off x="1325571" y="5394698"/>
            <a:ext cx="645681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1 YOLO</a:t>
            </a:r>
            <a:r>
              <a:rPr lang="zh-CN" altLang="en-US" sz="2800" b="1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简介、基础和成果展示</a:t>
            </a:r>
          </a:p>
          <a:p>
            <a:pPr algn="l"/>
            <a:r>
              <a:rPr lang="en-US" altLang="zh-CN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 1.1 </a:t>
            </a:r>
            <a:r>
              <a:rPr lang="zh-CN" altLang="en-US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展示王者荣耀识别效果</a:t>
            </a:r>
          </a:p>
          <a:p>
            <a:pPr algn="l"/>
            <a:r>
              <a:rPr lang="en-US" altLang="zh-CN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 1.2 </a:t>
            </a:r>
            <a:r>
              <a:rPr lang="zh-CN" altLang="en-US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介绍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YOLO</a:t>
            </a:r>
            <a:r>
              <a:rPr lang="zh-CN" altLang="en-US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目标识别原理</a:t>
            </a:r>
          </a:p>
          <a:p>
            <a:pPr algn="l"/>
            <a:r>
              <a:rPr lang="en-US" altLang="zh-CN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 1.3 YOLO</a:t>
            </a:r>
            <a:r>
              <a:rPr lang="zh-CN" altLang="en-US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环境准备</a:t>
            </a:r>
          </a:p>
          <a:p>
            <a:pPr algn="l"/>
            <a:r>
              <a:rPr lang="en-US" altLang="zh-CN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 1.4 </a:t>
            </a:r>
            <a:r>
              <a:rPr lang="zh-CN" altLang="en-US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介绍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Duo</a:t>
            </a:r>
            <a:r>
              <a:rPr lang="zh-CN" altLang="en-US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RISC-V</a:t>
            </a:r>
          </a:p>
          <a:p>
            <a:pPr algn="l"/>
            <a:r>
              <a:rPr lang="en-US" altLang="zh-CN" sz="2800" b="1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2 </a:t>
            </a:r>
            <a:r>
              <a:rPr lang="zh-CN" altLang="en-US" sz="2800" b="1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数据集准备</a:t>
            </a:r>
          </a:p>
          <a:p>
            <a:pPr algn="l"/>
            <a:r>
              <a:rPr lang="en-US" altLang="zh-CN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 2.1 </a:t>
            </a:r>
            <a:r>
              <a:rPr lang="zh-CN" altLang="en-US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录制素材和分类方法</a:t>
            </a:r>
          </a:p>
          <a:p>
            <a:pPr algn="l"/>
            <a:r>
              <a:rPr lang="en-US" altLang="zh-CN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 2.2 </a:t>
            </a:r>
            <a:r>
              <a:rPr lang="en-US" altLang="zh-CN" sz="2400" b="0" i="0" dirty="0" err="1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FFmpeg</a:t>
            </a:r>
            <a:r>
              <a:rPr lang="zh-CN" altLang="en-US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的安装与使用</a:t>
            </a:r>
          </a:p>
          <a:p>
            <a:pPr algn="l"/>
            <a:r>
              <a:rPr lang="en-US" altLang="zh-CN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 2.3 X-</a:t>
            </a:r>
            <a:r>
              <a:rPr lang="en-US" altLang="zh-CN" sz="2400" b="0" i="0" dirty="0" err="1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AnyLabeling</a:t>
            </a:r>
            <a:r>
              <a:rPr lang="zh-CN" altLang="en-US" sz="2400" b="0" i="0" dirty="0">
                <a:solidFill>
                  <a:srgbClr val="1F2328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的安装与使用</a:t>
            </a:r>
          </a:p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91A877-A510-4155-5022-77BBFE3E4BB5}"/>
              </a:ext>
            </a:extLst>
          </p:cNvPr>
          <p:cNvSpPr txBox="1"/>
          <p:nvPr/>
        </p:nvSpPr>
        <p:spPr>
          <a:xfrm>
            <a:off x="9603357" y="5394698"/>
            <a:ext cx="552585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 </a:t>
            </a:r>
            <a:r>
              <a:rPr lang="zh-CN" altLang="en-US" sz="2800" b="1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训练模型</a:t>
            </a:r>
          </a:p>
          <a:p>
            <a:pPr algn="l"/>
            <a:r>
              <a:rPr lang="en-US" altLang="zh-CN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3.1 </a:t>
            </a:r>
            <a:r>
              <a:rPr lang="zh-CN" altLang="en-US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设置模型参数</a:t>
            </a:r>
          </a:p>
          <a:p>
            <a:pPr algn="l"/>
            <a:r>
              <a:rPr lang="en-US" altLang="zh-CN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3.2 </a:t>
            </a:r>
            <a:r>
              <a:rPr lang="zh-CN" altLang="en-US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模型训练教学</a:t>
            </a:r>
          </a:p>
          <a:p>
            <a:pPr algn="l"/>
            <a:r>
              <a:rPr lang="en-US" altLang="zh-CN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3.3 </a:t>
            </a:r>
            <a:r>
              <a:rPr lang="zh-CN" altLang="en-US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导出 </a:t>
            </a:r>
            <a:r>
              <a:rPr lang="en-US" altLang="zh-CN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ONNX </a:t>
            </a:r>
            <a:r>
              <a:rPr lang="zh-CN" altLang="en-US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模型</a:t>
            </a:r>
            <a:endParaRPr lang="en-US" altLang="zh-CN" sz="2400" dirty="0">
              <a:solidFill>
                <a:srgbClr val="1F2328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1F2328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en-US" altLang="zh-CN" sz="2800" b="1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4 </a:t>
            </a:r>
            <a:r>
              <a:rPr lang="zh-CN" altLang="en-US" sz="2800" b="1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模型部署和展示</a:t>
            </a:r>
          </a:p>
          <a:p>
            <a:pPr algn="l"/>
            <a:r>
              <a:rPr lang="en-US" altLang="zh-CN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4.1 </a:t>
            </a:r>
            <a:r>
              <a:rPr lang="zh-CN" altLang="en-US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配置 </a:t>
            </a:r>
            <a:r>
              <a:rPr lang="en-US" altLang="zh-CN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TPU-MLIR </a:t>
            </a:r>
            <a:r>
              <a:rPr lang="zh-CN" altLang="en-US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工作环境，转 </a:t>
            </a:r>
            <a:r>
              <a:rPr lang="en-US" altLang="zh-CN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MLIR</a:t>
            </a:r>
          </a:p>
          <a:p>
            <a:pPr algn="l"/>
            <a:r>
              <a:rPr lang="en-US" altLang="zh-CN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4.2 </a:t>
            </a:r>
            <a:r>
              <a:rPr lang="zh-CN" altLang="en-US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使用校准表生成 </a:t>
            </a:r>
            <a:r>
              <a:rPr lang="en-US" altLang="zh-CN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INT8 </a:t>
            </a:r>
            <a:r>
              <a:rPr lang="zh-CN" altLang="en-US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对称模型</a:t>
            </a:r>
          </a:p>
          <a:p>
            <a:pPr algn="l"/>
            <a:r>
              <a:rPr lang="en-US" altLang="zh-CN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4.3 </a:t>
            </a:r>
            <a:r>
              <a:rPr lang="zh-CN" altLang="en-US" sz="2400" dirty="0">
                <a:solidFill>
                  <a:srgbClr val="1F2328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运行模型展示成果</a:t>
            </a:r>
          </a:p>
          <a:p>
            <a:endParaRPr lang="zh-CN" altLang="en-US" dirty="0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EAAB9A65-FFCD-AA25-49AC-0E7371E1FD3E}"/>
              </a:ext>
            </a:extLst>
          </p:cNvPr>
          <p:cNvSpPr txBox="1"/>
          <p:nvPr/>
        </p:nvSpPr>
        <p:spPr>
          <a:xfrm>
            <a:off x="6934200" y="4381500"/>
            <a:ext cx="3581400" cy="639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教学内容规划</a:t>
            </a:r>
            <a:endParaRPr lang="en-US" sz="3200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</p:spTree>
    <p:extLst>
      <p:ext uri="{BB962C8B-B14F-4D97-AF65-F5344CB8AC3E}">
        <p14:creationId xmlns:p14="http://schemas.microsoft.com/office/powerpoint/2010/main" val="302571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01900" y="874395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36632" y="2129117"/>
            <a:ext cx="15731079" cy="6281351"/>
            <a:chOff x="0" y="0"/>
            <a:chExt cx="4143165" cy="16543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43165" cy="1654347"/>
            </a:xfrm>
            <a:custGeom>
              <a:avLst/>
              <a:gdLst/>
              <a:ahLst/>
              <a:cxnLst/>
              <a:rect l="l" t="t" r="r" b="b"/>
              <a:pathLst>
                <a:path w="4143165" h="1654347">
                  <a:moveTo>
                    <a:pt x="25099" y="0"/>
                  </a:moveTo>
                  <a:lnTo>
                    <a:pt x="4118066" y="0"/>
                  </a:lnTo>
                  <a:cubicBezTo>
                    <a:pt x="4131928" y="0"/>
                    <a:pt x="4143165" y="11237"/>
                    <a:pt x="4143165" y="25099"/>
                  </a:cubicBezTo>
                  <a:lnTo>
                    <a:pt x="4143165" y="1629248"/>
                  </a:lnTo>
                  <a:cubicBezTo>
                    <a:pt x="4143165" y="1635905"/>
                    <a:pt x="4140521" y="1642289"/>
                    <a:pt x="4135813" y="1646996"/>
                  </a:cubicBezTo>
                  <a:cubicBezTo>
                    <a:pt x="4131106" y="1651703"/>
                    <a:pt x="4124722" y="1654347"/>
                    <a:pt x="4118066" y="1654347"/>
                  </a:cubicBezTo>
                  <a:lnTo>
                    <a:pt x="25099" y="1654347"/>
                  </a:lnTo>
                  <a:cubicBezTo>
                    <a:pt x="18442" y="1654347"/>
                    <a:pt x="12058" y="1651703"/>
                    <a:pt x="7351" y="1646996"/>
                  </a:cubicBezTo>
                  <a:cubicBezTo>
                    <a:pt x="2644" y="1642289"/>
                    <a:pt x="0" y="1635905"/>
                    <a:pt x="0" y="1629248"/>
                  </a:cubicBezTo>
                  <a:lnTo>
                    <a:pt x="0" y="25099"/>
                  </a:lnTo>
                  <a:cubicBezTo>
                    <a:pt x="0" y="18442"/>
                    <a:pt x="2644" y="12058"/>
                    <a:pt x="7351" y="7351"/>
                  </a:cubicBezTo>
                  <a:cubicBezTo>
                    <a:pt x="12058" y="2644"/>
                    <a:pt x="18442" y="0"/>
                    <a:pt x="25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43165" cy="1692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577725" y="6769876"/>
            <a:ext cx="9334392" cy="0"/>
          </a:xfrm>
          <a:prstGeom prst="line">
            <a:avLst/>
          </a:prstGeom>
          <a:ln w="66675" cap="flat">
            <a:solidFill>
              <a:srgbClr val="0078F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2858445" y="0"/>
            <a:ext cx="3086100" cy="10287000"/>
            <a:chOff x="0" y="0"/>
            <a:chExt cx="812800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7526" y="0"/>
                  </a:moveTo>
                  <a:lnTo>
                    <a:pt x="805274" y="0"/>
                  </a:lnTo>
                  <a:cubicBezTo>
                    <a:pt x="807270" y="0"/>
                    <a:pt x="809184" y="793"/>
                    <a:pt x="810596" y="2204"/>
                  </a:cubicBezTo>
                  <a:cubicBezTo>
                    <a:pt x="812007" y="3616"/>
                    <a:pt x="812800" y="5530"/>
                    <a:pt x="812800" y="7526"/>
                  </a:cubicBezTo>
                  <a:lnTo>
                    <a:pt x="812800" y="2701807"/>
                  </a:lnTo>
                  <a:cubicBezTo>
                    <a:pt x="812800" y="2703803"/>
                    <a:pt x="812007" y="2705718"/>
                    <a:pt x="810596" y="2707129"/>
                  </a:cubicBezTo>
                  <a:cubicBezTo>
                    <a:pt x="809184" y="2708540"/>
                    <a:pt x="807270" y="2709333"/>
                    <a:pt x="805274" y="2709333"/>
                  </a:cubicBezTo>
                  <a:lnTo>
                    <a:pt x="7526" y="2709333"/>
                  </a:lnTo>
                  <a:cubicBezTo>
                    <a:pt x="5530" y="2709333"/>
                    <a:pt x="3616" y="2708540"/>
                    <a:pt x="2204" y="2707129"/>
                  </a:cubicBezTo>
                  <a:cubicBezTo>
                    <a:pt x="793" y="2705718"/>
                    <a:pt x="0" y="2703803"/>
                    <a:pt x="0" y="2701807"/>
                  </a:cubicBezTo>
                  <a:lnTo>
                    <a:pt x="0" y="7526"/>
                  </a:lnTo>
                  <a:cubicBezTo>
                    <a:pt x="0" y="5530"/>
                    <a:pt x="793" y="3616"/>
                    <a:pt x="2204" y="2204"/>
                  </a:cubicBezTo>
                  <a:cubicBezTo>
                    <a:pt x="3616" y="793"/>
                    <a:pt x="5530" y="0"/>
                    <a:pt x="752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540510" y="787614"/>
            <a:ext cx="259590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戊寅小队</a:t>
            </a:r>
            <a:endParaRPr lang="en-US" sz="2000" dirty="0">
              <a:solidFill>
                <a:srgbClr val="FFFFFF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77725" y="8100175"/>
            <a:ext cx="220224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第</a:t>
            </a:r>
            <a:r>
              <a:rPr lang="zh-CN" altLang="en-US" sz="24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五</a:t>
            </a:r>
            <a:r>
              <a:rPr lang="en-US" sz="2400" dirty="0" err="1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部分</a:t>
            </a:r>
            <a:endParaRPr lang="en-US" sz="2400" dirty="0">
              <a:solidFill>
                <a:srgbClr val="FFFFFF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121158" y="9490528"/>
            <a:ext cx="12325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2024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70099" y="695592"/>
            <a:ext cx="140418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79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选题思路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12496" y="695592"/>
            <a:ext cx="1343090" cy="29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zh-CN" altLang="en-US" sz="1800" spc="17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93801" y="695592"/>
            <a:ext cx="1253995" cy="29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zh-CN" altLang="en-US" sz="1800" spc="17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未来计划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183CF9D9-DEA9-B901-6023-AC6EFF6B1660}"/>
              </a:ext>
            </a:extLst>
          </p:cNvPr>
          <p:cNvSpPr txBox="1"/>
          <p:nvPr/>
        </p:nvSpPr>
        <p:spPr>
          <a:xfrm>
            <a:off x="1577725" y="3217130"/>
            <a:ext cx="9508173" cy="179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14"/>
              </a:lnSpc>
            </a:pPr>
            <a:r>
              <a:rPr lang="en-US" sz="120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谢谢观看</a:t>
            </a:r>
            <a:endParaRPr lang="en-US" sz="120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392BADF8-CC6C-CE6E-3F1F-C9ED2682EAFF}"/>
              </a:ext>
            </a:extLst>
          </p:cNvPr>
          <p:cNvSpPr txBox="1"/>
          <p:nvPr/>
        </p:nvSpPr>
        <p:spPr>
          <a:xfrm>
            <a:off x="1577725" y="5170738"/>
            <a:ext cx="9508173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39"/>
              </a:lnSpc>
              <a:spcBef>
                <a:spcPct val="0"/>
              </a:spcBef>
            </a:pPr>
            <a:r>
              <a:rPr lang="en-US" sz="4099" u="none" strike="noStrike" spc="471" dirty="0">
                <a:solidFill>
                  <a:srgbClr val="0078F0">
                    <a:alpha val="36863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THANKS FOR WATCHING</a:t>
            </a:r>
          </a:p>
        </p:txBody>
      </p:sp>
      <p:grpSp>
        <p:nvGrpSpPr>
          <p:cNvPr id="33" name="Group 18">
            <a:extLst>
              <a:ext uri="{FF2B5EF4-FFF2-40B4-BE49-F238E27FC236}">
                <a16:creationId xmlns:a16="http://schemas.microsoft.com/office/drawing/2014/main" id="{FDC56CE7-3619-1051-D45A-0C41DCA001FE}"/>
              </a:ext>
            </a:extLst>
          </p:cNvPr>
          <p:cNvGrpSpPr/>
          <p:nvPr/>
        </p:nvGrpSpPr>
        <p:grpSpPr>
          <a:xfrm>
            <a:off x="1577725" y="7940924"/>
            <a:ext cx="3035103" cy="790943"/>
            <a:chOff x="0" y="0"/>
            <a:chExt cx="799369" cy="208314"/>
          </a:xfrm>
        </p:grpSpPr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EAEF60E9-37B0-92E1-D787-F1567014BBC2}"/>
                </a:ext>
              </a:extLst>
            </p:cNvPr>
            <p:cNvSpPr/>
            <p:nvPr/>
          </p:nvSpPr>
          <p:spPr>
            <a:xfrm>
              <a:off x="0" y="0"/>
              <a:ext cx="799369" cy="208314"/>
            </a:xfrm>
            <a:custGeom>
              <a:avLst/>
              <a:gdLst/>
              <a:ahLst/>
              <a:cxnLst/>
              <a:rect l="l" t="t" r="r" b="b"/>
              <a:pathLst>
                <a:path w="799369" h="208314">
                  <a:moveTo>
                    <a:pt x="104157" y="0"/>
                  </a:moveTo>
                  <a:lnTo>
                    <a:pt x="695211" y="0"/>
                  </a:lnTo>
                  <a:cubicBezTo>
                    <a:pt x="752736" y="0"/>
                    <a:pt x="799369" y="46633"/>
                    <a:pt x="799369" y="104157"/>
                  </a:cubicBezTo>
                  <a:lnTo>
                    <a:pt x="799369" y="104157"/>
                  </a:lnTo>
                  <a:cubicBezTo>
                    <a:pt x="799369" y="161681"/>
                    <a:pt x="752736" y="208314"/>
                    <a:pt x="695211" y="208314"/>
                  </a:cubicBezTo>
                  <a:lnTo>
                    <a:pt x="104157" y="208314"/>
                  </a:lnTo>
                  <a:cubicBezTo>
                    <a:pt x="46633" y="208314"/>
                    <a:pt x="0" y="161681"/>
                    <a:pt x="0" y="104157"/>
                  </a:cubicBezTo>
                  <a:lnTo>
                    <a:pt x="0" y="104157"/>
                  </a:lnTo>
                  <a:cubicBezTo>
                    <a:pt x="0" y="46633"/>
                    <a:pt x="46633" y="0"/>
                    <a:pt x="104157" y="0"/>
                  </a:cubicBezTo>
                  <a:close/>
                </a:path>
              </a:pathLst>
            </a:custGeom>
            <a:solidFill>
              <a:srgbClr val="0078F0"/>
            </a:solidFill>
            <a:ln w="4762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9D3C78CB-8235-B90F-7A2E-BC31F731678D}"/>
                </a:ext>
              </a:extLst>
            </p:cNvPr>
            <p:cNvSpPr txBox="1"/>
            <p:nvPr/>
          </p:nvSpPr>
          <p:spPr>
            <a:xfrm>
              <a:off x="0" y="-57150"/>
              <a:ext cx="799369" cy="265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36" name="TextBox 24">
            <a:extLst>
              <a:ext uri="{FF2B5EF4-FFF2-40B4-BE49-F238E27FC236}">
                <a16:creationId xmlns:a16="http://schemas.microsoft.com/office/drawing/2014/main" id="{D94893BC-204E-D46C-88A9-A0E0EA5B347E}"/>
              </a:ext>
            </a:extLst>
          </p:cNvPr>
          <p:cNvSpPr txBox="1"/>
          <p:nvPr/>
        </p:nvSpPr>
        <p:spPr>
          <a:xfrm>
            <a:off x="1577725" y="8100175"/>
            <a:ext cx="303510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汇报人</a:t>
            </a:r>
            <a:r>
              <a:rPr lang="en-US" sz="24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：</a:t>
            </a:r>
            <a:r>
              <a:rPr lang="zh-CN" altLang="en-US" sz="24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张馥媛</a:t>
            </a:r>
            <a:endParaRPr lang="en-US" sz="2400" dirty="0">
              <a:solidFill>
                <a:srgbClr val="FFFFFF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29A37EF-D35F-0191-09A6-C0C29622ADC9}"/>
              </a:ext>
            </a:extLst>
          </p:cNvPr>
          <p:cNvGrpSpPr/>
          <p:nvPr/>
        </p:nvGrpSpPr>
        <p:grpSpPr>
          <a:xfrm>
            <a:off x="5368662" y="7940924"/>
            <a:ext cx="3116669" cy="790943"/>
            <a:chOff x="0" y="0"/>
            <a:chExt cx="820851" cy="208314"/>
          </a:xfrm>
        </p:grpSpPr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0BF00D0F-B6D5-254F-3638-383CF4107997}"/>
                </a:ext>
              </a:extLst>
            </p:cNvPr>
            <p:cNvSpPr/>
            <p:nvPr/>
          </p:nvSpPr>
          <p:spPr>
            <a:xfrm>
              <a:off x="0" y="0"/>
              <a:ext cx="820851" cy="208314"/>
            </a:xfrm>
            <a:custGeom>
              <a:avLst/>
              <a:gdLst/>
              <a:ahLst/>
              <a:cxnLst/>
              <a:rect l="l" t="t" r="r" b="b"/>
              <a:pathLst>
                <a:path w="820851" h="208314">
                  <a:moveTo>
                    <a:pt x="104157" y="0"/>
                  </a:moveTo>
                  <a:lnTo>
                    <a:pt x="716694" y="0"/>
                  </a:lnTo>
                  <a:cubicBezTo>
                    <a:pt x="774218" y="0"/>
                    <a:pt x="820851" y="46633"/>
                    <a:pt x="820851" y="104157"/>
                  </a:cubicBezTo>
                  <a:lnTo>
                    <a:pt x="820851" y="104157"/>
                  </a:lnTo>
                  <a:cubicBezTo>
                    <a:pt x="820851" y="161681"/>
                    <a:pt x="774218" y="208314"/>
                    <a:pt x="716694" y="208314"/>
                  </a:cubicBezTo>
                  <a:lnTo>
                    <a:pt x="104157" y="208314"/>
                  </a:lnTo>
                  <a:cubicBezTo>
                    <a:pt x="46633" y="208314"/>
                    <a:pt x="0" y="161681"/>
                    <a:pt x="0" y="104157"/>
                  </a:cubicBezTo>
                  <a:lnTo>
                    <a:pt x="0" y="104157"/>
                  </a:lnTo>
                  <a:cubicBezTo>
                    <a:pt x="0" y="46633"/>
                    <a:pt x="46633" y="0"/>
                    <a:pt x="104157" y="0"/>
                  </a:cubicBezTo>
                  <a:close/>
                </a:path>
              </a:pathLst>
            </a:custGeom>
            <a:solidFill>
              <a:srgbClr val="0078F0"/>
            </a:solidFill>
            <a:ln w="4762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39" name="TextBox 23">
              <a:extLst>
                <a:ext uri="{FF2B5EF4-FFF2-40B4-BE49-F238E27FC236}">
                  <a16:creationId xmlns:a16="http://schemas.microsoft.com/office/drawing/2014/main" id="{8C5B1422-2C4B-83EB-1401-C798CF207060}"/>
                </a:ext>
              </a:extLst>
            </p:cNvPr>
            <p:cNvSpPr txBox="1"/>
            <p:nvPr/>
          </p:nvSpPr>
          <p:spPr>
            <a:xfrm>
              <a:off x="0" y="-57150"/>
              <a:ext cx="820851" cy="265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0" name="TextBox 25">
            <a:extLst>
              <a:ext uri="{FF2B5EF4-FFF2-40B4-BE49-F238E27FC236}">
                <a16:creationId xmlns:a16="http://schemas.microsoft.com/office/drawing/2014/main" id="{2AFC25B6-8B5A-1D50-56DE-132A64F5C5AA}"/>
              </a:ext>
            </a:extLst>
          </p:cNvPr>
          <p:cNvSpPr txBox="1"/>
          <p:nvPr/>
        </p:nvSpPr>
        <p:spPr>
          <a:xfrm>
            <a:off x="5368662" y="8100175"/>
            <a:ext cx="311666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时间：2024年12月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83FF94D-C276-260D-E298-C2571B2B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8" y="1709115"/>
            <a:ext cx="6553200" cy="1228725"/>
          </a:xfrm>
          <a:prstGeom prst="rect">
            <a:avLst/>
          </a:prstGeom>
        </p:spPr>
      </p:pic>
      <p:grpSp>
        <p:nvGrpSpPr>
          <p:cNvPr id="46" name="Group 20">
            <a:extLst>
              <a:ext uri="{FF2B5EF4-FFF2-40B4-BE49-F238E27FC236}">
                <a16:creationId xmlns:a16="http://schemas.microsoft.com/office/drawing/2014/main" id="{8B74985A-071B-E4D2-B41B-DD9E2E8C4142}"/>
              </a:ext>
            </a:extLst>
          </p:cNvPr>
          <p:cNvGrpSpPr/>
          <p:nvPr/>
        </p:nvGrpSpPr>
        <p:grpSpPr>
          <a:xfrm>
            <a:off x="10363200" y="3009987"/>
            <a:ext cx="3796310" cy="834769"/>
            <a:chOff x="0" y="0"/>
            <a:chExt cx="1908506" cy="258766"/>
          </a:xfrm>
        </p:grpSpPr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5D46D588-1878-B10D-669D-EEF1E872103D}"/>
                </a:ext>
              </a:extLst>
            </p:cNvPr>
            <p:cNvSpPr/>
            <p:nvPr/>
          </p:nvSpPr>
          <p:spPr>
            <a:xfrm>
              <a:off x="0" y="0"/>
              <a:ext cx="1908506" cy="258766"/>
            </a:xfrm>
            <a:custGeom>
              <a:avLst/>
              <a:gdLst/>
              <a:ahLst/>
              <a:cxnLst/>
              <a:rect l="l" t="t" r="r" b="b"/>
              <a:pathLst>
                <a:path w="1908506" h="258766">
                  <a:moveTo>
                    <a:pt x="129383" y="0"/>
                  </a:moveTo>
                  <a:lnTo>
                    <a:pt x="1779123" y="0"/>
                  </a:lnTo>
                  <a:cubicBezTo>
                    <a:pt x="1850579" y="0"/>
                    <a:pt x="1908506" y="57927"/>
                    <a:pt x="1908506" y="129383"/>
                  </a:cubicBezTo>
                  <a:lnTo>
                    <a:pt x="1908506" y="129383"/>
                  </a:lnTo>
                  <a:cubicBezTo>
                    <a:pt x="1908506" y="163698"/>
                    <a:pt x="1894875" y="196607"/>
                    <a:pt x="1870611" y="220871"/>
                  </a:cubicBezTo>
                  <a:cubicBezTo>
                    <a:pt x="1846347" y="245135"/>
                    <a:pt x="1813437" y="258766"/>
                    <a:pt x="1779123" y="258766"/>
                  </a:cubicBezTo>
                  <a:lnTo>
                    <a:pt x="129383" y="258766"/>
                  </a:lnTo>
                  <a:cubicBezTo>
                    <a:pt x="95069" y="258766"/>
                    <a:pt x="62159" y="245135"/>
                    <a:pt x="37895" y="220871"/>
                  </a:cubicBezTo>
                  <a:cubicBezTo>
                    <a:pt x="13631" y="196607"/>
                    <a:pt x="0" y="163698"/>
                    <a:pt x="0" y="129383"/>
                  </a:cubicBezTo>
                  <a:lnTo>
                    <a:pt x="0" y="129383"/>
                  </a:lnTo>
                  <a:cubicBezTo>
                    <a:pt x="0" y="95069"/>
                    <a:pt x="13631" y="62159"/>
                    <a:pt x="37895" y="37895"/>
                  </a:cubicBezTo>
                  <a:cubicBezTo>
                    <a:pt x="62159" y="13631"/>
                    <a:pt x="95069" y="0"/>
                    <a:pt x="1293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" cap="rnd">
              <a:solidFill>
                <a:srgbClr val="4F489B"/>
              </a:solidFill>
              <a:prstDash val="solid"/>
              <a:round/>
            </a:ln>
          </p:spPr>
        </p:sp>
        <p:sp>
          <p:nvSpPr>
            <p:cNvPr id="48" name="TextBox 22">
              <a:extLst>
                <a:ext uri="{FF2B5EF4-FFF2-40B4-BE49-F238E27FC236}">
                  <a16:creationId xmlns:a16="http://schemas.microsoft.com/office/drawing/2014/main" id="{F81268A2-8AA9-F7EA-BFD4-10BEA2830CB4}"/>
                </a:ext>
              </a:extLst>
            </p:cNvPr>
            <p:cNvSpPr txBox="1"/>
            <p:nvPr/>
          </p:nvSpPr>
          <p:spPr>
            <a:xfrm>
              <a:off x="0" y="-38100"/>
              <a:ext cx="1908506" cy="296866"/>
            </a:xfrm>
            <a:prstGeom prst="rect">
              <a:avLst/>
            </a:prstGeom>
          </p:spPr>
          <p:txBody>
            <a:bodyPr lIns="40142" tIns="40142" rIns="40142" bIns="401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23">
            <a:extLst>
              <a:ext uri="{FF2B5EF4-FFF2-40B4-BE49-F238E27FC236}">
                <a16:creationId xmlns:a16="http://schemas.microsoft.com/office/drawing/2014/main" id="{38D60EE9-40AE-C19D-820A-D2AB16A91C09}"/>
              </a:ext>
            </a:extLst>
          </p:cNvPr>
          <p:cNvSpPr txBox="1"/>
          <p:nvPr/>
        </p:nvSpPr>
        <p:spPr>
          <a:xfrm>
            <a:off x="10363200" y="3195577"/>
            <a:ext cx="379631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zh-CN" altLang="en-US" sz="27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点点关注</a:t>
            </a:r>
            <a:endParaRPr lang="en-US" sz="27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51" name="箭头: 上 50">
            <a:extLst>
              <a:ext uri="{FF2B5EF4-FFF2-40B4-BE49-F238E27FC236}">
                <a16:creationId xmlns:a16="http://schemas.microsoft.com/office/drawing/2014/main" id="{D54FAAAE-4E1E-713A-04A0-EE8EC1F03CC9}"/>
              </a:ext>
            </a:extLst>
          </p:cNvPr>
          <p:cNvSpPr/>
          <p:nvPr/>
        </p:nvSpPr>
        <p:spPr>
          <a:xfrm>
            <a:off x="10694833" y="3068816"/>
            <a:ext cx="434567" cy="566317"/>
          </a:xfrm>
          <a:custGeom>
            <a:avLst/>
            <a:gdLst>
              <a:gd name="connsiteX0" fmla="*/ 0 w 341698"/>
              <a:gd name="connsiteY0" fmla="*/ 170849 h 582982"/>
              <a:gd name="connsiteX1" fmla="*/ 170849 w 341698"/>
              <a:gd name="connsiteY1" fmla="*/ 0 h 582982"/>
              <a:gd name="connsiteX2" fmla="*/ 341698 w 341698"/>
              <a:gd name="connsiteY2" fmla="*/ 170849 h 582982"/>
              <a:gd name="connsiteX3" fmla="*/ 256274 w 341698"/>
              <a:gd name="connsiteY3" fmla="*/ 170849 h 582982"/>
              <a:gd name="connsiteX4" fmla="*/ 256274 w 341698"/>
              <a:gd name="connsiteY4" fmla="*/ 582982 h 582982"/>
              <a:gd name="connsiteX5" fmla="*/ 85425 w 341698"/>
              <a:gd name="connsiteY5" fmla="*/ 582982 h 582982"/>
              <a:gd name="connsiteX6" fmla="*/ 85425 w 341698"/>
              <a:gd name="connsiteY6" fmla="*/ 170849 h 582982"/>
              <a:gd name="connsiteX7" fmla="*/ 0 w 341698"/>
              <a:gd name="connsiteY7" fmla="*/ 170849 h 582982"/>
              <a:gd name="connsiteX0" fmla="*/ 0 w 341698"/>
              <a:gd name="connsiteY0" fmla="*/ 170849 h 582982"/>
              <a:gd name="connsiteX1" fmla="*/ 170849 w 341698"/>
              <a:gd name="connsiteY1" fmla="*/ 0 h 582982"/>
              <a:gd name="connsiteX2" fmla="*/ 341698 w 341698"/>
              <a:gd name="connsiteY2" fmla="*/ 170849 h 582982"/>
              <a:gd name="connsiteX3" fmla="*/ 256274 w 341698"/>
              <a:gd name="connsiteY3" fmla="*/ 170849 h 582982"/>
              <a:gd name="connsiteX4" fmla="*/ 256274 w 341698"/>
              <a:gd name="connsiteY4" fmla="*/ 582982 h 582982"/>
              <a:gd name="connsiteX5" fmla="*/ 85425 w 341698"/>
              <a:gd name="connsiteY5" fmla="*/ 582982 h 582982"/>
              <a:gd name="connsiteX6" fmla="*/ 85425 w 341698"/>
              <a:gd name="connsiteY6" fmla="*/ 292292 h 582982"/>
              <a:gd name="connsiteX7" fmla="*/ 0 w 341698"/>
              <a:gd name="connsiteY7" fmla="*/ 170849 h 582982"/>
              <a:gd name="connsiteX0" fmla="*/ 0 w 341698"/>
              <a:gd name="connsiteY0" fmla="*/ 170849 h 582982"/>
              <a:gd name="connsiteX1" fmla="*/ 170849 w 341698"/>
              <a:gd name="connsiteY1" fmla="*/ 0 h 582982"/>
              <a:gd name="connsiteX2" fmla="*/ 341698 w 341698"/>
              <a:gd name="connsiteY2" fmla="*/ 170849 h 582982"/>
              <a:gd name="connsiteX3" fmla="*/ 253893 w 341698"/>
              <a:gd name="connsiteY3" fmla="*/ 287530 h 582982"/>
              <a:gd name="connsiteX4" fmla="*/ 256274 w 341698"/>
              <a:gd name="connsiteY4" fmla="*/ 582982 h 582982"/>
              <a:gd name="connsiteX5" fmla="*/ 85425 w 341698"/>
              <a:gd name="connsiteY5" fmla="*/ 582982 h 582982"/>
              <a:gd name="connsiteX6" fmla="*/ 85425 w 341698"/>
              <a:gd name="connsiteY6" fmla="*/ 292292 h 582982"/>
              <a:gd name="connsiteX7" fmla="*/ 0 w 341698"/>
              <a:gd name="connsiteY7" fmla="*/ 170849 h 582982"/>
              <a:gd name="connsiteX0" fmla="*/ 0 w 358367"/>
              <a:gd name="connsiteY0" fmla="*/ 170849 h 582982"/>
              <a:gd name="connsiteX1" fmla="*/ 170849 w 358367"/>
              <a:gd name="connsiteY1" fmla="*/ 0 h 582982"/>
              <a:gd name="connsiteX2" fmla="*/ 358367 w 358367"/>
              <a:gd name="connsiteY2" fmla="*/ 285149 h 582982"/>
              <a:gd name="connsiteX3" fmla="*/ 253893 w 358367"/>
              <a:gd name="connsiteY3" fmla="*/ 287530 h 582982"/>
              <a:gd name="connsiteX4" fmla="*/ 256274 w 358367"/>
              <a:gd name="connsiteY4" fmla="*/ 582982 h 582982"/>
              <a:gd name="connsiteX5" fmla="*/ 85425 w 358367"/>
              <a:gd name="connsiteY5" fmla="*/ 582982 h 582982"/>
              <a:gd name="connsiteX6" fmla="*/ 85425 w 358367"/>
              <a:gd name="connsiteY6" fmla="*/ 292292 h 582982"/>
              <a:gd name="connsiteX7" fmla="*/ 0 w 358367"/>
              <a:gd name="connsiteY7" fmla="*/ 170849 h 582982"/>
              <a:gd name="connsiteX0" fmla="*/ 0 w 384560"/>
              <a:gd name="connsiteY0" fmla="*/ 292293 h 582982"/>
              <a:gd name="connsiteX1" fmla="*/ 197042 w 384560"/>
              <a:gd name="connsiteY1" fmla="*/ 0 h 582982"/>
              <a:gd name="connsiteX2" fmla="*/ 384560 w 384560"/>
              <a:gd name="connsiteY2" fmla="*/ 285149 h 582982"/>
              <a:gd name="connsiteX3" fmla="*/ 280086 w 384560"/>
              <a:gd name="connsiteY3" fmla="*/ 287530 h 582982"/>
              <a:gd name="connsiteX4" fmla="*/ 282467 w 384560"/>
              <a:gd name="connsiteY4" fmla="*/ 582982 h 582982"/>
              <a:gd name="connsiteX5" fmla="*/ 111618 w 384560"/>
              <a:gd name="connsiteY5" fmla="*/ 582982 h 582982"/>
              <a:gd name="connsiteX6" fmla="*/ 111618 w 384560"/>
              <a:gd name="connsiteY6" fmla="*/ 292292 h 582982"/>
              <a:gd name="connsiteX7" fmla="*/ 0 w 384560"/>
              <a:gd name="connsiteY7" fmla="*/ 292293 h 58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560" h="582982">
                <a:moveTo>
                  <a:pt x="0" y="292293"/>
                </a:moveTo>
                <a:lnTo>
                  <a:pt x="197042" y="0"/>
                </a:lnTo>
                <a:lnTo>
                  <a:pt x="384560" y="285149"/>
                </a:lnTo>
                <a:lnTo>
                  <a:pt x="280086" y="287530"/>
                </a:lnTo>
                <a:cubicBezTo>
                  <a:pt x="280880" y="386014"/>
                  <a:pt x="281673" y="484498"/>
                  <a:pt x="282467" y="582982"/>
                </a:cubicBezTo>
                <a:lnTo>
                  <a:pt x="111618" y="582982"/>
                </a:lnTo>
                <a:lnTo>
                  <a:pt x="111618" y="292292"/>
                </a:lnTo>
                <a:lnTo>
                  <a:pt x="0" y="292293"/>
                </a:lnTo>
                <a:close/>
              </a:path>
            </a:pathLst>
          </a:custGeom>
          <a:solidFill>
            <a:srgbClr val="007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78F0"/>
              </a:solidFill>
            </a:endParaRP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455F8B3A-3157-8DAE-6E7C-E4CF7A3D4A94}"/>
              </a:ext>
            </a:extLst>
          </p:cNvPr>
          <p:cNvSpPr txBox="1"/>
          <p:nvPr/>
        </p:nvSpPr>
        <p:spPr>
          <a:xfrm>
            <a:off x="1332133" y="8916320"/>
            <a:ext cx="7354667" cy="556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戊寅小队成员：姜天伟、郝希睿、郑航、李郅</a:t>
            </a:r>
            <a:endParaRPr lang="en-US" sz="2400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</p:spTree>
    <p:extLst>
      <p:ext uri="{BB962C8B-B14F-4D97-AF65-F5344CB8AC3E}">
        <p14:creationId xmlns:p14="http://schemas.microsoft.com/office/powerpoint/2010/main" val="101695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83072" y="9582072"/>
            <a:ext cx="2247978" cy="22479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0195662"/>
            <a:ext cx="18062979" cy="91338"/>
            <a:chOff x="0" y="0"/>
            <a:chExt cx="4757328" cy="24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57328" cy="24056"/>
            </a:xfrm>
            <a:custGeom>
              <a:avLst/>
              <a:gdLst/>
              <a:ahLst/>
              <a:cxnLst/>
              <a:rect l="l" t="t" r="r" b="b"/>
              <a:pathLst>
                <a:path w="4757328" h="24056">
                  <a:moveTo>
                    <a:pt x="1286" y="0"/>
                  </a:moveTo>
                  <a:lnTo>
                    <a:pt x="4756042" y="0"/>
                  </a:lnTo>
                  <a:cubicBezTo>
                    <a:pt x="4756752" y="0"/>
                    <a:pt x="4757328" y="576"/>
                    <a:pt x="4757328" y="1286"/>
                  </a:cubicBezTo>
                  <a:lnTo>
                    <a:pt x="4757328" y="22770"/>
                  </a:lnTo>
                  <a:cubicBezTo>
                    <a:pt x="4757328" y="23111"/>
                    <a:pt x="4757192" y="23438"/>
                    <a:pt x="4756951" y="23679"/>
                  </a:cubicBezTo>
                  <a:cubicBezTo>
                    <a:pt x="4756710" y="23921"/>
                    <a:pt x="4756383" y="24056"/>
                    <a:pt x="4756042" y="24056"/>
                  </a:cubicBezTo>
                  <a:lnTo>
                    <a:pt x="1286" y="24056"/>
                  </a:lnTo>
                  <a:cubicBezTo>
                    <a:pt x="576" y="24056"/>
                    <a:pt x="0" y="23480"/>
                    <a:pt x="0" y="22770"/>
                  </a:cubicBezTo>
                  <a:lnTo>
                    <a:pt x="0" y="1286"/>
                  </a:lnTo>
                  <a:cubicBezTo>
                    <a:pt x="0" y="576"/>
                    <a:pt x="576" y="0"/>
                    <a:pt x="128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57328" cy="6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09925" y="3702900"/>
            <a:ext cx="1932470" cy="1932287"/>
            <a:chOff x="0" y="0"/>
            <a:chExt cx="1340993" cy="13408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0993" cy="1340866"/>
            </a:xfrm>
            <a:custGeom>
              <a:avLst/>
              <a:gdLst/>
              <a:ahLst/>
              <a:cxnLst/>
              <a:rect l="l" t="t" r="r" b="b"/>
              <a:pathLst>
                <a:path w="1340993" h="1340866">
                  <a:moveTo>
                    <a:pt x="1340993" y="1340866"/>
                  </a:moveTo>
                  <a:cubicBezTo>
                    <a:pt x="1340993" y="603377"/>
                    <a:pt x="737489" y="0"/>
                    <a:pt x="0" y="0"/>
                  </a:cubicBezTo>
                  <a:lnTo>
                    <a:pt x="0" y="1340866"/>
                  </a:lnTo>
                  <a:lnTo>
                    <a:pt x="1340993" y="1340866"/>
                  </a:lnTo>
                  <a:close/>
                </a:path>
              </a:pathLst>
            </a:custGeom>
            <a:solidFill>
              <a:srgbClr val="0078F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9260762" y="5861669"/>
            <a:ext cx="1630795" cy="1630641"/>
            <a:chOff x="0" y="0"/>
            <a:chExt cx="1340993" cy="13408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0993" cy="1340866"/>
            </a:xfrm>
            <a:custGeom>
              <a:avLst/>
              <a:gdLst/>
              <a:ahLst/>
              <a:cxnLst/>
              <a:rect l="l" t="t" r="r" b="b"/>
              <a:pathLst>
                <a:path w="1340993" h="1340866">
                  <a:moveTo>
                    <a:pt x="1340993" y="1340866"/>
                  </a:moveTo>
                  <a:cubicBezTo>
                    <a:pt x="1340993" y="603377"/>
                    <a:pt x="737489" y="0"/>
                    <a:pt x="0" y="0"/>
                  </a:cubicBezTo>
                  <a:lnTo>
                    <a:pt x="0" y="1340866"/>
                  </a:lnTo>
                  <a:lnTo>
                    <a:pt x="1340993" y="1340866"/>
                  </a:lnTo>
                  <a:close/>
                </a:path>
              </a:pathLst>
            </a:custGeom>
            <a:solidFill>
              <a:srgbClr val="0078F0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7245606" y="5861746"/>
            <a:ext cx="1630795" cy="1630641"/>
            <a:chOff x="0" y="0"/>
            <a:chExt cx="1340993" cy="13408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0993" cy="1340866"/>
            </a:xfrm>
            <a:custGeom>
              <a:avLst/>
              <a:gdLst/>
              <a:ahLst/>
              <a:cxnLst/>
              <a:rect l="l" t="t" r="r" b="b"/>
              <a:pathLst>
                <a:path w="1340993" h="1340866">
                  <a:moveTo>
                    <a:pt x="1340993" y="1340866"/>
                  </a:moveTo>
                  <a:cubicBezTo>
                    <a:pt x="1340993" y="603377"/>
                    <a:pt x="737489" y="0"/>
                    <a:pt x="0" y="0"/>
                  </a:cubicBezTo>
                  <a:lnTo>
                    <a:pt x="0" y="1340866"/>
                  </a:lnTo>
                  <a:lnTo>
                    <a:pt x="1340993" y="1340866"/>
                  </a:lnTo>
                  <a:close/>
                </a:path>
              </a:pathLst>
            </a:custGeom>
            <a:solidFill>
              <a:srgbClr val="0078F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7245606" y="3931028"/>
            <a:ext cx="1630795" cy="1630641"/>
            <a:chOff x="0" y="0"/>
            <a:chExt cx="1340993" cy="13408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993" cy="1340866"/>
            </a:xfrm>
            <a:custGeom>
              <a:avLst/>
              <a:gdLst/>
              <a:ahLst/>
              <a:cxnLst/>
              <a:rect l="l" t="t" r="r" b="b"/>
              <a:pathLst>
                <a:path w="1340993" h="1340866">
                  <a:moveTo>
                    <a:pt x="1340993" y="1340866"/>
                  </a:moveTo>
                  <a:cubicBezTo>
                    <a:pt x="1340993" y="603377"/>
                    <a:pt x="737489" y="0"/>
                    <a:pt x="0" y="0"/>
                  </a:cubicBezTo>
                  <a:lnTo>
                    <a:pt x="0" y="1340866"/>
                  </a:lnTo>
                  <a:lnTo>
                    <a:pt x="1340993" y="1340866"/>
                  </a:lnTo>
                  <a:close/>
                </a:path>
              </a:pathLst>
            </a:custGeom>
            <a:solidFill>
              <a:srgbClr val="0078F0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0" y="0"/>
            <a:ext cx="3748999" cy="3132031"/>
          </a:xfrm>
          <a:custGeom>
            <a:avLst/>
            <a:gdLst/>
            <a:ahLst/>
            <a:cxnLst/>
            <a:rect l="l" t="t" r="r" b="b"/>
            <a:pathLst>
              <a:path w="3748999" h="3132031">
                <a:moveTo>
                  <a:pt x="0" y="0"/>
                </a:moveTo>
                <a:lnTo>
                  <a:pt x="3748999" y="0"/>
                </a:lnTo>
                <a:lnTo>
                  <a:pt x="3748999" y="3132031"/>
                </a:lnTo>
                <a:lnTo>
                  <a:pt x="0" y="313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55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934559" y="1019175"/>
            <a:ext cx="130634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000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戊寅小队</a:t>
            </a:r>
            <a:endParaRPr lang="en-US" altLang="zh-CN" sz="2000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  <a:p>
            <a:pPr algn="r">
              <a:lnSpc>
                <a:spcPts val="2400"/>
              </a:lnSpc>
            </a:pPr>
            <a:endParaRPr lang="en-US" sz="2000" b="1" dirty="0">
              <a:solidFill>
                <a:srgbClr val="0078F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506663" y="4583318"/>
            <a:ext cx="1302096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06663" y="6204508"/>
            <a:ext cx="1302096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28481" y="6204508"/>
            <a:ext cx="1302096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60839" y="3986101"/>
            <a:ext cx="1302096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03</a:t>
            </a:r>
          </a:p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04423" y="3265381"/>
            <a:ext cx="5646989" cy="63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Arduino for Milk-V Duo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04394" y="4182316"/>
            <a:ext cx="5103935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面向嵌入式爱好者的实操课程，包括11个视频，已完结： </a:t>
            </a:r>
            <a:r>
              <a:rPr lang="en-US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Arduino简介和配置开发环境、GPIO高低电平测试和LED控制、PWM测试、ADC测试等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894158" y="7495145"/>
            <a:ext cx="5321157" cy="63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计算浮桥-二进制翻译教学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94158" y="8203138"/>
            <a:ext cx="5103935" cy="12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讲解二进制翻译，在licheepi4A上游玩游戏，包括9个视频，更新中：RISC-V二进制翻译教学系列-初识二进制翻译、RISC-V翻译执行WPS、</a:t>
            </a:r>
          </a:p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RISC-</a:t>
            </a:r>
            <a:r>
              <a:rPr lang="en-US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V游玩蔚蓝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、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 RISC-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V游玩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泰拉瑞亚</a:t>
            </a: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等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9642" y="3265381"/>
            <a:ext cx="5103935" cy="63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39"/>
              </a:lnSpc>
              <a:spcBef>
                <a:spcPct val="0"/>
              </a:spcBef>
            </a:pPr>
            <a:r>
              <a:rPr lang="en-US" sz="35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懂点儿RV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79748" y="4297586"/>
            <a:ext cx="5103935" cy="12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latin typeface="等线 Light" panose="02010600030101010101" pitchFamily="2" charset="-122"/>
                <a:ea typeface="等线 Light" panose="02010600030101010101" pitchFamily="2" charset="-122"/>
                <a:cs typeface="思源黑体"/>
                <a:sym typeface="思源黑体"/>
              </a:rPr>
              <a:t>帮助初学者入门RISC-V架构，包括13个视频，已完结：RISC-V历史与设计理念、RISC-V架构的详细组成、RISC-V扩展介绍、RISC-V模拟器介绍、RISC-V初识编译器、RISC-V开源社区大放送等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9642" y="6095109"/>
            <a:ext cx="5103935" cy="59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Milk-V Duo Demo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实验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79748" y="7065988"/>
            <a:ext cx="5103935" cy="188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包括Milk</a:t>
            </a: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-V  Duo系列，深入解析开发板使用与技术实现，共31个视频，更新中：在Duo S运行故事机babyllama2、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在</a:t>
            </a: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Duo </a:t>
            </a:r>
            <a:r>
              <a:rPr lang="en-US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S部署Caddy服务器</a:t>
            </a: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、</a:t>
            </a:r>
          </a:p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在 Duo </a:t>
            </a:r>
            <a:r>
              <a:rPr lang="en-US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上运行Arch</a:t>
            </a: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 </a:t>
            </a:r>
            <a:r>
              <a:rPr lang="en-US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Linux系统</a:t>
            </a: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、</a:t>
            </a:r>
          </a:p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在Duo上编译和运行</a:t>
            </a: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 RT-Smart </a:t>
            </a:r>
            <a:r>
              <a:rPr lang="en-US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系统等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endParaRPr lang="en-US" sz="1800" dirty="0">
              <a:solidFill>
                <a:srgbClr val="A6A6A6"/>
              </a:solidFill>
              <a:latin typeface="思源黑体"/>
              <a:ea typeface="思源黑体"/>
              <a:cs typeface="思源黑体"/>
              <a:sym typeface="思源黑体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956" y="-127832"/>
            <a:ext cx="4505603" cy="338769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3748999" y="775903"/>
            <a:ext cx="7906340" cy="1470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03"/>
              </a:lnSpc>
              <a:spcBef>
                <a:spcPct val="0"/>
              </a:spcBef>
            </a:pPr>
            <a:r>
              <a:rPr lang="en-US" sz="2788" dirty="0">
                <a:latin typeface="等线 Light" panose="02010600030101010101" pitchFamily="2" charset="-122"/>
                <a:ea typeface="等线 Light" panose="02010600030101010101" pitchFamily="2" charset="-122"/>
                <a:cs typeface="思源黑体"/>
                <a:sym typeface="思源黑体"/>
              </a:rPr>
              <a:t>至2024年，共创建</a:t>
            </a:r>
            <a:r>
              <a:rPr lang="zh-CN" altLang="en-US" sz="2788" dirty="0">
                <a:latin typeface="等线 Light" panose="02010600030101010101" pitchFamily="2" charset="-122"/>
                <a:ea typeface="等线 Light" panose="02010600030101010101" pitchFamily="2" charset="-122"/>
                <a:cs typeface="思源黑体"/>
                <a:sym typeface="思源黑体"/>
              </a:rPr>
              <a:t>教学</a:t>
            </a:r>
            <a:r>
              <a:rPr lang="en-US" sz="2788" dirty="0" err="1">
                <a:latin typeface="等线 Light" panose="02010600030101010101" pitchFamily="2" charset="-122"/>
                <a:ea typeface="等线 Light" panose="02010600030101010101" pitchFamily="2" charset="-122"/>
                <a:cs typeface="思源黑体"/>
                <a:sym typeface="思源黑体"/>
              </a:rPr>
              <a:t>视频</a:t>
            </a:r>
            <a:r>
              <a:rPr lang="zh-CN" altLang="en-US" sz="2788" dirty="0">
                <a:latin typeface="等线 Light" panose="02010600030101010101" pitchFamily="2" charset="-122"/>
                <a:ea typeface="等线 Light" panose="02010600030101010101" pitchFamily="2" charset="-122"/>
                <a:cs typeface="思源黑体"/>
                <a:sym typeface="思源黑体"/>
              </a:rPr>
              <a:t>系列</a:t>
            </a:r>
            <a:r>
              <a:rPr lang="en-US" sz="2788" dirty="0">
                <a:latin typeface="等线 Light" panose="02010600030101010101" pitchFamily="2" charset="-122"/>
                <a:ea typeface="等线 Light" panose="02010600030101010101" pitchFamily="2" charset="-122"/>
                <a:cs typeface="思源黑体"/>
                <a:sym typeface="思源黑体"/>
              </a:rPr>
              <a:t>5个</a:t>
            </a:r>
            <a:r>
              <a:rPr lang="zh-CN" altLang="en-US" sz="2788" dirty="0">
                <a:latin typeface="等线 Light" panose="02010600030101010101" pitchFamily="2" charset="-122"/>
                <a:ea typeface="等线 Light" panose="02010600030101010101" pitchFamily="2" charset="-122"/>
                <a:cs typeface="思源黑体"/>
                <a:sym typeface="思源黑体"/>
              </a:rPr>
              <a:t>，</a:t>
            </a:r>
            <a:r>
              <a:rPr lang="en-US" sz="2788" dirty="0" err="1">
                <a:latin typeface="等线 Light" panose="02010600030101010101" pitchFamily="2" charset="-122"/>
                <a:ea typeface="等线 Light" panose="02010600030101010101" pitchFamily="2" charset="-122"/>
                <a:cs typeface="思源黑体"/>
                <a:sym typeface="思源黑体"/>
              </a:rPr>
              <a:t>本年度发布</a:t>
            </a:r>
            <a:r>
              <a:rPr lang="zh-CN" altLang="en-US" sz="2788" dirty="0">
                <a:latin typeface="等线 Light" panose="02010600030101010101" pitchFamily="2" charset="-122"/>
                <a:ea typeface="等线 Light" panose="02010600030101010101" pitchFamily="2" charset="-122"/>
                <a:cs typeface="思源黑体"/>
                <a:sym typeface="思源黑体"/>
              </a:rPr>
              <a:t>教学</a:t>
            </a:r>
            <a:r>
              <a:rPr lang="en-US" sz="2788" dirty="0">
                <a:latin typeface="等线 Light" panose="02010600030101010101" pitchFamily="2" charset="-122"/>
                <a:ea typeface="等线 Light" panose="02010600030101010101" pitchFamily="2" charset="-122"/>
                <a:cs typeface="思源黑体"/>
                <a:sym typeface="思源黑体"/>
              </a:rPr>
              <a:t>视频69个，累计发布教学视频100个</a:t>
            </a:r>
          </a:p>
          <a:p>
            <a:pPr marL="0" lvl="0" indent="0" algn="r">
              <a:lnSpc>
                <a:spcPts val="3903"/>
              </a:lnSpc>
              <a:spcBef>
                <a:spcPct val="0"/>
              </a:spcBef>
            </a:pPr>
            <a:r>
              <a:rPr lang="en-US" sz="2788" dirty="0">
                <a:latin typeface="等线 Light" panose="02010600030101010101" pitchFamily="2" charset="-122"/>
                <a:ea typeface="等线 Light" panose="02010600030101010101" pitchFamily="2" charset="-122"/>
                <a:cs typeface="思源黑体"/>
                <a:sym typeface="思源黑体"/>
              </a:rPr>
              <a:t>累计播放量3.1万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94158" y="5461541"/>
            <a:ext cx="5454906" cy="63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WiringX for Milk-V Duo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94158" y="6350240"/>
            <a:ext cx="5103935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专注WiringX工具的应用与项目开发，包括5个视频，更新中：WiringX简介和Duo引脚讲解、</a:t>
            </a:r>
          </a:p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通过I2C驱动lcm1602显示屏、 I2C驱动SSD1603等</a:t>
            </a:r>
          </a:p>
        </p:txBody>
      </p:sp>
    </p:spTree>
    <p:extLst>
      <p:ext uri="{BB962C8B-B14F-4D97-AF65-F5344CB8AC3E}">
        <p14:creationId xmlns:p14="http://schemas.microsoft.com/office/powerpoint/2010/main" val="4214621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72" y="8743950"/>
            <a:ext cx="3121578" cy="3086100"/>
            <a:chOff x="0" y="0"/>
            <a:chExt cx="82214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2144" cy="812800"/>
            </a:xfrm>
            <a:custGeom>
              <a:avLst/>
              <a:gdLst/>
              <a:ahLst/>
              <a:cxnLst/>
              <a:rect l="l" t="t" r="r" b="b"/>
              <a:pathLst>
                <a:path w="822144" h="812800">
                  <a:moveTo>
                    <a:pt x="411072" y="0"/>
                  </a:moveTo>
                  <a:cubicBezTo>
                    <a:pt x="184043" y="0"/>
                    <a:pt x="0" y="181951"/>
                    <a:pt x="0" y="406400"/>
                  </a:cubicBezTo>
                  <a:cubicBezTo>
                    <a:pt x="0" y="630849"/>
                    <a:pt x="184043" y="812800"/>
                    <a:pt x="411072" y="812800"/>
                  </a:cubicBezTo>
                  <a:cubicBezTo>
                    <a:pt x="638101" y="812800"/>
                    <a:pt x="822144" y="630849"/>
                    <a:pt x="822144" y="406400"/>
                  </a:cubicBezTo>
                  <a:cubicBezTo>
                    <a:pt x="822144" y="181951"/>
                    <a:pt x="638101" y="0"/>
                    <a:pt x="411072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7076" y="38100"/>
              <a:ext cx="66799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540510" y="787614"/>
            <a:ext cx="259590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戊寅小队</a:t>
            </a:r>
            <a:endParaRPr lang="en-US" sz="2000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29904" y="2275778"/>
            <a:ext cx="6127208" cy="6195925"/>
            <a:chOff x="0" y="0"/>
            <a:chExt cx="1613750" cy="16318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3750" cy="1631848"/>
            </a:xfrm>
            <a:custGeom>
              <a:avLst/>
              <a:gdLst/>
              <a:ahLst/>
              <a:cxnLst/>
              <a:rect l="l" t="t" r="r" b="b"/>
              <a:pathLst>
                <a:path w="1613750" h="1631848">
                  <a:moveTo>
                    <a:pt x="11372" y="0"/>
                  </a:moveTo>
                  <a:lnTo>
                    <a:pt x="1602379" y="0"/>
                  </a:lnTo>
                  <a:cubicBezTo>
                    <a:pt x="1605395" y="0"/>
                    <a:pt x="1608287" y="1198"/>
                    <a:pt x="1610420" y="3331"/>
                  </a:cubicBezTo>
                  <a:cubicBezTo>
                    <a:pt x="1612552" y="5463"/>
                    <a:pt x="1613750" y="8356"/>
                    <a:pt x="1613750" y="11372"/>
                  </a:cubicBezTo>
                  <a:lnTo>
                    <a:pt x="1613750" y="1620477"/>
                  </a:lnTo>
                  <a:cubicBezTo>
                    <a:pt x="1613750" y="1626757"/>
                    <a:pt x="1608659" y="1631848"/>
                    <a:pt x="1602379" y="1631848"/>
                  </a:cubicBezTo>
                  <a:lnTo>
                    <a:pt x="11372" y="1631848"/>
                  </a:lnTo>
                  <a:cubicBezTo>
                    <a:pt x="5091" y="1631848"/>
                    <a:pt x="0" y="1626757"/>
                    <a:pt x="0" y="1620477"/>
                  </a:cubicBezTo>
                  <a:lnTo>
                    <a:pt x="0" y="11372"/>
                  </a:lnTo>
                  <a:cubicBezTo>
                    <a:pt x="0" y="5091"/>
                    <a:pt x="5091" y="0"/>
                    <a:pt x="1137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78F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613750" cy="167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03578" y="5427042"/>
            <a:ext cx="4779861" cy="2582749"/>
            <a:chOff x="0" y="0"/>
            <a:chExt cx="740525" cy="4001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0525" cy="400135"/>
            </a:xfrm>
            <a:custGeom>
              <a:avLst/>
              <a:gdLst/>
              <a:ahLst/>
              <a:cxnLst/>
              <a:rect l="l" t="t" r="r" b="b"/>
              <a:pathLst>
                <a:path w="740525" h="400135">
                  <a:moveTo>
                    <a:pt x="22676" y="0"/>
                  </a:moveTo>
                  <a:lnTo>
                    <a:pt x="717850" y="0"/>
                  </a:lnTo>
                  <a:cubicBezTo>
                    <a:pt x="723864" y="0"/>
                    <a:pt x="729631" y="2389"/>
                    <a:pt x="733884" y="6642"/>
                  </a:cubicBezTo>
                  <a:cubicBezTo>
                    <a:pt x="738136" y="10894"/>
                    <a:pt x="740525" y="16662"/>
                    <a:pt x="740525" y="22676"/>
                  </a:cubicBezTo>
                  <a:lnTo>
                    <a:pt x="740525" y="377460"/>
                  </a:lnTo>
                  <a:cubicBezTo>
                    <a:pt x="740525" y="383474"/>
                    <a:pt x="738136" y="389241"/>
                    <a:pt x="733884" y="393494"/>
                  </a:cubicBezTo>
                  <a:cubicBezTo>
                    <a:pt x="729631" y="397746"/>
                    <a:pt x="723864" y="400135"/>
                    <a:pt x="717850" y="400135"/>
                  </a:cubicBezTo>
                  <a:lnTo>
                    <a:pt x="22676" y="400135"/>
                  </a:lnTo>
                  <a:cubicBezTo>
                    <a:pt x="16662" y="400135"/>
                    <a:pt x="10894" y="397746"/>
                    <a:pt x="6642" y="393494"/>
                  </a:cubicBezTo>
                  <a:cubicBezTo>
                    <a:pt x="2389" y="389241"/>
                    <a:pt x="0" y="383474"/>
                    <a:pt x="0" y="377460"/>
                  </a:cubicBezTo>
                  <a:lnTo>
                    <a:pt x="0" y="22676"/>
                  </a:lnTo>
                  <a:cubicBezTo>
                    <a:pt x="0" y="16662"/>
                    <a:pt x="2389" y="10894"/>
                    <a:pt x="6642" y="6642"/>
                  </a:cubicBezTo>
                  <a:cubicBezTo>
                    <a:pt x="10894" y="2389"/>
                    <a:pt x="16662" y="0"/>
                    <a:pt x="22676" y="0"/>
                  </a:cubicBezTo>
                  <a:close/>
                </a:path>
              </a:pathLst>
            </a:custGeom>
            <a:blipFill>
              <a:blip r:embed="rId2"/>
              <a:stretch>
                <a:fillRect t="-5713" b="-571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203578" y="2785314"/>
            <a:ext cx="4779861" cy="165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11199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目录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03578" y="4370906"/>
            <a:ext cx="477986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 spc="1663">
                <a:solidFill>
                  <a:srgbClr val="0078F0">
                    <a:alpha val="13725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CONTENTS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70162" y="1876869"/>
            <a:ext cx="961909" cy="950976"/>
            <a:chOff x="0" y="0"/>
            <a:chExt cx="304498" cy="3010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4498" cy="301037"/>
            </a:xfrm>
            <a:custGeom>
              <a:avLst/>
              <a:gdLst/>
              <a:ahLst/>
              <a:cxnLst/>
              <a:rect l="l" t="t" r="r" b="b"/>
              <a:pathLst>
                <a:path w="304498" h="301037">
                  <a:moveTo>
                    <a:pt x="72436" y="0"/>
                  </a:moveTo>
                  <a:lnTo>
                    <a:pt x="232061" y="0"/>
                  </a:lnTo>
                  <a:cubicBezTo>
                    <a:pt x="251273" y="0"/>
                    <a:pt x="269697" y="7632"/>
                    <a:pt x="283282" y="21216"/>
                  </a:cubicBezTo>
                  <a:cubicBezTo>
                    <a:pt x="296866" y="34801"/>
                    <a:pt x="304498" y="53225"/>
                    <a:pt x="304498" y="72436"/>
                  </a:cubicBezTo>
                  <a:lnTo>
                    <a:pt x="304498" y="228601"/>
                  </a:lnTo>
                  <a:cubicBezTo>
                    <a:pt x="304498" y="268606"/>
                    <a:pt x="272067" y="301037"/>
                    <a:pt x="232061" y="301037"/>
                  </a:cubicBezTo>
                  <a:lnTo>
                    <a:pt x="72436" y="301037"/>
                  </a:lnTo>
                  <a:cubicBezTo>
                    <a:pt x="32431" y="301037"/>
                    <a:pt x="0" y="268606"/>
                    <a:pt x="0" y="228601"/>
                  </a:cubicBezTo>
                  <a:lnTo>
                    <a:pt x="0" y="72436"/>
                  </a:lnTo>
                  <a:cubicBezTo>
                    <a:pt x="0" y="32431"/>
                    <a:pt x="32431" y="0"/>
                    <a:pt x="7243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9525" cap="sq">
              <a:solidFill>
                <a:srgbClr val="0078F0">
                  <a:alpha val="80000"/>
                </a:srgbClr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04498" cy="348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70162" y="2011469"/>
            <a:ext cx="961909" cy="60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2"/>
              </a:lnSpc>
            </a:pPr>
            <a:r>
              <a:rPr lang="en-US" sz="3494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59051" y="2522787"/>
            <a:ext cx="2675436" cy="26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96"/>
              </a:lnSpc>
              <a:spcBef>
                <a:spcPct val="0"/>
              </a:spcBef>
            </a:pPr>
            <a:r>
              <a:rPr lang="en-US" sz="1497" spc="172">
                <a:solidFill>
                  <a:srgbClr val="0078F0">
                    <a:alpha val="36863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Topic selection ideas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59051" y="1834624"/>
            <a:ext cx="2675436" cy="73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0"/>
              </a:lnSpc>
            </a:pPr>
            <a:r>
              <a:rPr lang="en-US" sz="4293" spc="42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选题思路</a:t>
            </a:r>
            <a:r>
              <a:rPr lang="en-US" sz="4293" spc="42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 </a:t>
            </a:r>
          </a:p>
        </p:txBody>
      </p:sp>
      <p:sp>
        <p:nvSpPr>
          <p:cNvPr id="22" name="AutoShape 22"/>
          <p:cNvSpPr/>
          <p:nvPr/>
        </p:nvSpPr>
        <p:spPr>
          <a:xfrm>
            <a:off x="9170162" y="3001671"/>
            <a:ext cx="6305539" cy="0"/>
          </a:xfrm>
          <a:prstGeom prst="line">
            <a:avLst/>
          </a:prstGeom>
          <a:ln w="9525" cap="flat">
            <a:solidFill>
              <a:srgbClr val="0078F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4461468" y="2654052"/>
            <a:ext cx="1014232" cy="260629"/>
            <a:chOff x="0" y="0"/>
            <a:chExt cx="321061" cy="825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1061" cy="82503"/>
            </a:xfrm>
            <a:custGeom>
              <a:avLst/>
              <a:gdLst/>
              <a:ahLst/>
              <a:cxnLst/>
              <a:rect l="l" t="t" r="r" b="b"/>
              <a:pathLst>
                <a:path w="321061" h="82503">
                  <a:moveTo>
                    <a:pt x="41252" y="0"/>
                  </a:moveTo>
                  <a:lnTo>
                    <a:pt x="279809" y="0"/>
                  </a:lnTo>
                  <a:cubicBezTo>
                    <a:pt x="302592" y="0"/>
                    <a:pt x="321061" y="18469"/>
                    <a:pt x="321061" y="41252"/>
                  </a:cubicBezTo>
                  <a:lnTo>
                    <a:pt x="321061" y="41252"/>
                  </a:lnTo>
                  <a:cubicBezTo>
                    <a:pt x="321061" y="52192"/>
                    <a:pt x="316715" y="62685"/>
                    <a:pt x="308979" y="70421"/>
                  </a:cubicBezTo>
                  <a:cubicBezTo>
                    <a:pt x="301242" y="78157"/>
                    <a:pt x="290750" y="82503"/>
                    <a:pt x="279809" y="82503"/>
                  </a:cubicBezTo>
                  <a:lnTo>
                    <a:pt x="41252" y="82503"/>
                  </a:lnTo>
                  <a:cubicBezTo>
                    <a:pt x="18469" y="82503"/>
                    <a:pt x="0" y="64034"/>
                    <a:pt x="0" y="41252"/>
                  </a:cubicBezTo>
                  <a:lnTo>
                    <a:pt x="0" y="41252"/>
                  </a:lnTo>
                  <a:cubicBezTo>
                    <a:pt x="0" y="18469"/>
                    <a:pt x="18469" y="0"/>
                    <a:pt x="412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321061" cy="139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461468" y="2695035"/>
            <a:ext cx="1014232" cy="15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"/>
              </a:lnSpc>
            </a:pPr>
            <a:r>
              <a:rPr lang="en-US" sz="83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PART ONE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170162" y="3369959"/>
            <a:ext cx="961909" cy="950976"/>
            <a:chOff x="0" y="0"/>
            <a:chExt cx="304498" cy="30103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04498" cy="301037"/>
            </a:xfrm>
            <a:custGeom>
              <a:avLst/>
              <a:gdLst/>
              <a:ahLst/>
              <a:cxnLst/>
              <a:rect l="l" t="t" r="r" b="b"/>
              <a:pathLst>
                <a:path w="304498" h="301037">
                  <a:moveTo>
                    <a:pt x="72436" y="0"/>
                  </a:moveTo>
                  <a:lnTo>
                    <a:pt x="232061" y="0"/>
                  </a:lnTo>
                  <a:cubicBezTo>
                    <a:pt x="251273" y="0"/>
                    <a:pt x="269697" y="7632"/>
                    <a:pt x="283282" y="21216"/>
                  </a:cubicBezTo>
                  <a:cubicBezTo>
                    <a:pt x="296866" y="34801"/>
                    <a:pt x="304498" y="53225"/>
                    <a:pt x="304498" y="72436"/>
                  </a:cubicBezTo>
                  <a:lnTo>
                    <a:pt x="304498" y="228601"/>
                  </a:lnTo>
                  <a:cubicBezTo>
                    <a:pt x="304498" y="268606"/>
                    <a:pt x="272067" y="301037"/>
                    <a:pt x="232061" y="301037"/>
                  </a:cubicBezTo>
                  <a:lnTo>
                    <a:pt x="72436" y="301037"/>
                  </a:lnTo>
                  <a:cubicBezTo>
                    <a:pt x="32431" y="301037"/>
                    <a:pt x="0" y="268606"/>
                    <a:pt x="0" y="228601"/>
                  </a:cubicBezTo>
                  <a:lnTo>
                    <a:pt x="0" y="72436"/>
                  </a:lnTo>
                  <a:cubicBezTo>
                    <a:pt x="0" y="32431"/>
                    <a:pt x="32431" y="0"/>
                    <a:pt x="7243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9525" cap="sq">
              <a:solidFill>
                <a:srgbClr val="0078F0">
                  <a:alpha val="80000"/>
                </a:srgbClr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304498" cy="348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170162" y="3504558"/>
            <a:ext cx="961909" cy="60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2"/>
              </a:lnSpc>
            </a:pPr>
            <a:r>
              <a:rPr lang="en-US" sz="3494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59051" y="3327713"/>
            <a:ext cx="2675436" cy="7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0"/>
              </a:lnSpc>
            </a:pPr>
            <a:r>
              <a:rPr lang="zh-CN" altLang="en-US" sz="4293" spc="42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sz="4293" spc="42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9170162" y="4494760"/>
            <a:ext cx="6305539" cy="0"/>
          </a:xfrm>
          <a:prstGeom prst="line">
            <a:avLst/>
          </a:prstGeom>
          <a:ln w="9525" cap="flat">
            <a:solidFill>
              <a:srgbClr val="0078F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33"/>
          <p:cNvGrpSpPr/>
          <p:nvPr/>
        </p:nvGrpSpPr>
        <p:grpSpPr>
          <a:xfrm>
            <a:off x="14461468" y="4147141"/>
            <a:ext cx="1014232" cy="260629"/>
            <a:chOff x="0" y="0"/>
            <a:chExt cx="321061" cy="825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21061" cy="82503"/>
            </a:xfrm>
            <a:custGeom>
              <a:avLst/>
              <a:gdLst/>
              <a:ahLst/>
              <a:cxnLst/>
              <a:rect l="l" t="t" r="r" b="b"/>
              <a:pathLst>
                <a:path w="321061" h="82503">
                  <a:moveTo>
                    <a:pt x="41252" y="0"/>
                  </a:moveTo>
                  <a:lnTo>
                    <a:pt x="279809" y="0"/>
                  </a:lnTo>
                  <a:cubicBezTo>
                    <a:pt x="302592" y="0"/>
                    <a:pt x="321061" y="18469"/>
                    <a:pt x="321061" y="41252"/>
                  </a:cubicBezTo>
                  <a:lnTo>
                    <a:pt x="321061" y="41252"/>
                  </a:lnTo>
                  <a:cubicBezTo>
                    <a:pt x="321061" y="52192"/>
                    <a:pt x="316715" y="62685"/>
                    <a:pt x="308979" y="70421"/>
                  </a:cubicBezTo>
                  <a:cubicBezTo>
                    <a:pt x="301242" y="78157"/>
                    <a:pt x="290750" y="82503"/>
                    <a:pt x="279809" y="82503"/>
                  </a:cubicBezTo>
                  <a:lnTo>
                    <a:pt x="41252" y="82503"/>
                  </a:lnTo>
                  <a:cubicBezTo>
                    <a:pt x="18469" y="82503"/>
                    <a:pt x="0" y="64034"/>
                    <a:pt x="0" y="41252"/>
                  </a:cubicBezTo>
                  <a:lnTo>
                    <a:pt x="0" y="41252"/>
                  </a:lnTo>
                  <a:cubicBezTo>
                    <a:pt x="0" y="18469"/>
                    <a:pt x="18469" y="0"/>
                    <a:pt x="412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321061" cy="139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4461468" y="4188124"/>
            <a:ext cx="1014232" cy="15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"/>
              </a:lnSpc>
            </a:pPr>
            <a:r>
              <a:rPr lang="en-US" sz="83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PART TWO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170162" y="4863048"/>
            <a:ext cx="961909" cy="950976"/>
            <a:chOff x="0" y="0"/>
            <a:chExt cx="304498" cy="30103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04498" cy="301037"/>
            </a:xfrm>
            <a:custGeom>
              <a:avLst/>
              <a:gdLst/>
              <a:ahLst/>
              <a:cxnLst/>
              <a:rect l="l" t="t" r="r" b="b"/>
              <a:pathLst>
                <a:path w="304498" h="301037">
                  <a:moveTo>
                    <a:pt x="72436" y="0"/>
                  </a:moveTo>
                  <a:lnTo>
                    <a:pt x="232061" y="0"/>
                  </a:lnTo>
                  <a:cubicBezTo>
                    <a:pt x="251273" y="0"/>
                    <a:pt x="269697" y="7632"/>
                    <a:pt x="283282" y="21216"/>
                  </a:cubicBezTo>
                  <a:cubicBezTo>
                    <a:pt x="296866" y="34801"/>
                    <a:pt x="304498" y="53225"/>
                    <a:pt x="304498" y="72436"/>
                  </a:cubicBezTo>
                  <a:lnTo>
                    <a:pt x="304498" y="228601"/>
                  </a:lnTo>
                  <a:cubicBezTo>
                    <a:pt x="304498" y="268606"/>
                    <a:pt x="272067" y="301037"/>
                    <a:pt x="232061" y="301037"/>
                  </a:cubicBezTo>
                  <a:lnTo>
                    <a:pt x="72436" y="301037"/>
                  </a:lnTo>
                  <a:cubicBezTo>
                    <a:pt x="32431" y="301037"/>
                    <a:pt x="0" y="268606"/>
                    <a:pt x="0" y="228601"/>
                  </a:cubicBezTo>
                  <a:lnTo>
                    <a:pt x="0" y="72436"/>
                  </a:lnTo>
                  <a:cubicBezTo>
                    <a:pt x="0" y="32431"/>
                    <a:pt x="32431" y="0"/>
                    <a:pt x="7243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9525" cap="sq">
              <a:solidFill>
                <a:srgbClr val="0078F0">
                  <a:alpha val="80000"/>
                </a:srgbClr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304498" cy="348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170162" y="4997648"/>
            <a:ext cx="961909" cy="60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2"/>
              </a:lnSpc>
            </a:pPr>
            <a:r>
              <a:rPr lang="en-US" sz="3494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959051" y="4820802"/>
            <a:ext cx="2675436" cy="7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0"/>
              </a:lnSpc>
            </a:pPr>
            <a:r>
              <a:rPr lang="zh-CN" altLang="en-US" sz="4293" spc="42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未来计划</a:t>
            </a:r>
            <a:endParaRPr lang="en-US" sz="4293" spc="42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9170162" y="5987850"/>
            <a:ext cx="6305539" cy="0"/>
          </a:xfrm>
          <a:prstGeom prst="line">
            <a:avLst/>
          </a:prstGeom>
          <a:ln w="9525" cap="flat">
            <a:solidFill>
              <a:srgbClr val="0078F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3" name="Group 43"/>
          <p:cNvGrpSpPr/>
          <p:nvPr/>
        </p:nvGrpSpPr>
        <p:grpSpPr>
          <a:xfrm>
            <a:off x="14461468" y="5640231"/>
            <a:ext cx="1014232" cy="260629"/>
            <a:chOff x="0" y="0"/>
            <a:chExt cx="321061" cy="8250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21061" cy="82503"/>
            </a:xfrm>
            <a:custGeom>
              <a:avLst/>
              <a:gdLst/>
              <a:ahLst/>
              <a:cxnLst/>
              <a:rect l="l" t="t" r="r" b="b"/>
              <a:pathLst>
                <a:path w="321061" h="82503">
                  <a:moveTo>
                    <a:pt x="41252" y="0"/>
                  </a:moveTo>
                  <a:lnTo>
                    <a:pt x="279809" y="0"/>
                  </a:lnTo>
                  <a:cubicBezTo>
                    <a:pt x="302592" y="0"/>
                    <a:pt x="321061" y="18469"/>
                    <a:pt x="321061" y="41252"/>
                  </a:cubicBezTo>
                  <a:lnTo>
                    <a:pt x="321061" y="41252"/>
                  </a:lnTo>
                  <a:cubicBezTo>
                    <a:pt x="321061" y="52192"/>
                    <a:pt x="316715" y="62685"/>
                    <a:pt x="308979" y="70421"/>
                  </a:cubicBezTo>
                  <a:cubicBezTo>
                    <a:pt x="301242" y="78157"/>
                    <a:pt x="290750" y="82503"/>
                    <a:pt x="279809" y="82503"/>
                  </a:cubicBezTo>
                  <a:lnTo>
                    <a:pt x="41252" y="82503"/>
                  </a:lnTo>
                  <a:cubicBezTo>
                    <a:pt x="18469" y="82503"/>
                    <a:pt x="0" y="64034"/>
                    <a:pt x="0" y="41252"/>
                  </a:cubicBezTo>
                  <a:lnTo>
                    <a:pt x="0" y="41252"/>
                  </a:lnTo>
                  <a:cubicBezTo>
                    <a:pt x="0" y="18469"/>
                    <a:pt x="18469" y="0"/>
                    <a:pt x="412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321061" cy="139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4461468" y="5681213"/>
            <a:ext cx="1014232" cy="15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"/>
              </a:lnSpc>
            </a:pPr>
            <a:r>
              <a:rPr lang="en-US" sz="83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PART THREE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0" y="10172700"/>
            <a:ext cx="17259300" cy="114300"/>
            <a:chOff x="0" y="0"/>
            <a:chExt cx="4545659" cy="30104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545659" cy="30104"/>
            </a:xfrm>
            <a:custGeom>
              <a:avLst/>
              <a:gdLst/>
              <a:ahLst/>
              <a:cxnLst/>
              <a:rect l="l" t="t" r="r" b="b"/>
              <a:pathLst>
                <a:path w="4545659" h="30104">
                  <a:moveTo>
                    <a:pt x="1346" y="0"/>
                  </a:moveTo>
                  <a:lnTo>
                    <a:pt x="4544314" y="0"/>
                  </a:lnTo>
                  <a:cubicBezTo>
                    <a:pt x="4544671" y="0"/>
                    <a:pt x="4545013" y="142"/>
                    <a:pt x="4545265" y="394"/>
                  </a:cubicBezTo>
                  <a:cubicBezTo>
                    <a:pt x="4545518" y="647"/>
                    <a:pt x="4545659" y="989"/>
                    <a:pt x="4545659" y="1346"/>
                  </a:cubicBezTo>
                  <a:lnTo>
                    <a:pt x="4545659" y="28758"/>
                  </a:lnTo>
                  <a:cubicBezTo>
                    <a:pt x="4545659" y="29115"/>
                    <a:pt x="4545518" y="29457"/>
                    <a:pt x="4545265" y="29710"/>
                  </a:cubicBezTo>
                  <a:cubicBezTo>
                    <a:pt x="4545013" y="29962"/>
                    <a:pt x="4544671" y="30104"/>
                    <a:pt x="4544314" y="30104"/>
                  </a:cubicBezTo>
                  <a:lnTo>
                    <a:pt x="1346" y="30104"/>
                  </a:lnTo>
                  <a:cubicBezTo>
                    <a:pt x="989" y="30104"/>
                    <a:pt x="647" y="29962"/>
                    <a:pt x="394" y="29710"/>
                  </a:cubicBezTo>
                  <a:cubicBezTo>
                    <a:pt x="142" y="29457"/>
                    <a:pt x="0" y="29115"/>
                    <a:pt x="0" y="28758"/>
                  </a:cubicBezTo>
                  <a:lnTo>
                    <a:pt x="0" y="1346"/>
                  </a:lnTo>
                  <a:cubicBezTo>
                    <a:pt x="0" y="989"/>
                    <a:pt x="142" y="647"/>
                    <a:pt x="394" y="394"/>
                  </a:cubicBezTo>
                  <a:cubicBezTo>
                    <a:pt x="647" y="142"/>
                    <a:pt x="989" y="0"/>
                    <a:pt x="134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4545659" cy="68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0959051" y="4015876"/>
            <a:ext cx="2675436" cy="26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96"/>
              </a:lnSpc>
              <a:spcBef>
                <a:spcPct val="0"/>
              </a:spcBef>
            </a:pPr>
            <a:r>
              <a:rPr lang="en-US" sz="1497" spc="172" dirty="0">
                <a:solidFill>
                  <a:srgbClr val="0078F0">
                    <a:alpha val="36863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Content planning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959051" y="5508966"/>
            <a:ext cx="2675436" cy="26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96"/>
              </a:lnSpc>
              <a:spcBef>
                <a:spcPct val="0"/>
              </a:spcBef>
            </a:pPr>
            <a:r>
              <a:rPr lang="en-US" sz="1497" spc="172" dirty="0">
                <a:solidFill>
                  <a:srgbClr val="0078F0">
                    <a:alpha val="36863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Video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01900" y="874395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36632" y="2129117"/>
            <a:ext cx="15731079" cy="6281351"/>
            <a:chOff x="0" y="0"/>
            <a:chExt cx="4143165" cy="16543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43165" cy="1654347"/>
            </a:xfrm>
            <a:custGeom>
              <a:avLst/>
              <a:gdLst/>
              <a:ahLst/>
              <a:cxnLst/>
              <a:rect l="l" t="t" r="r" b="b"/>
              <a:pathLst>
                <a:path w="4143165" h="1654347">
                  <a:moveTo>
                    <a:pt x="25099" y="0"/>
                  </a:moveTo>
                  <a:lnTo>
                    <a:pt x="4118066" y="0"/>
                  </a:lnTo>
                  <a:cubicBezTo>
                    <a:pt x="4131928" y="0"/>
                    <a:pt x="4143165" y="11237"/>
                    <a:pt x="4143165" y="25099"/>
                  </a:cubicBezTo>
                  <a:lnTo>
                    <a:pt x="4143165" y="1629248"/>
                  </a:lnTo>
                  <a:cubicBezTo>
                    <a:pt x="4143165" y="1635905"/>
                    <a:pt x="4140521" y="1642289"/>
                    <a:pt x="4135813" y="1646996"/>
                  </a:cubicBezTo>
                  <a:cubicBezTo>
                    <a:pt x="4131106" y="1651703"/>
                    <a:pt x="4124722" y="1654347"/>
                    <a:pt x="4118066" y="1654347"/>
                  </a:cubicBezTo>
                  <a:lnTo>
                    <a:pt x="25099" y="1654347"/>
                  </a:lnTo>
                  <a:cubicBezTo>
                    <a:pt x="18442" y="1654347"/>
                    <a:pt x="12058" y="1651703"/>
                    <a:pt x="7351" y="1646996"/>
                  </a:cubicBezTo>
                  <a:cubicBezTo>
                    <a:pt x="2644" y="1642289"/>
                    <a:pt x="0" y="1635905"/>
                    <a:pt x="0" y="1629248"/>
                  </a:cubicBezTo>
                  <a:lnTo>
                    <a:pt x="0" y="25099"/>
                  </a:lnTo>
                  <a:cubicBezTo>
                    <a:pt x="0" y="18442"/>
                    <a:pt x="2644" y="12058"/>
                    <a:pt x="7351" y="7351"/>
                  </a:cubicBezTo>
                  <a:cubicBezTo>
                    <a:pt x="12058" y="2644"/>
                    <a:pt x="18442" y="0"/>
                    <a:pt x="25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43165" cy="1692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35232" y="1714286"/>
            <a:ext cx="5518430" cy="6858428"/>
            <a:chOff x="0" y="0"/>
            <a:chExt cx="8315960" cy="103352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15960" cy="10335260"/>
            </a:xfrm>
            <a:custGeom>
              <a:avLst/>
              <a:gdLst/>
              <a:ahLst/>
              <a:cxnLst/>
              <a:rect l="l" t="t" r="r" b="b"/>
              <a:pathLst>
                <a:path w="8315960" h="10335260">
                  <a:moveTo>
                    <a:pt x="4157980" y="0"/>
                  </a:moveTo>
                  <a:cubicBezTo>
                    <a:pt x="1861591" y="0"/>
                    <a:pt x="0" y="2313627"/>
                    <a:pt x="0" y="5167630"/>
                  </a:cubicBezTo>
                  <a:cubicBezTo>
                    <a:pt x="0" y="8021633"/>
                    <a:pt x="1861591" y="10335260"/>
                    <a:pt x="4157980" y="10335260"/>
                  </a:cubicBezTo>
                  <a:cubicBezTo>
                    <a:pt x="6454369" y="10335260"/>
                    <a:pt x="8315960" y="8021633"/>
                    <a:pt x="8315960" y="5167630"/>
                  </a:cubicBezTo>
                  <a:cubicBezTo>
                    <a:pt x="8315960" y="2313627"/>
                    <a:pt x="6454369" y="0"/>
                    <a:pt x="4157980" y="0"/>
                  </a:cubicBezTo>
                  <a:close/>
                </a:path>
              </a:pathLst>
            </a:custGeom>
            <a:blipFill>
              <a:blip r:embed="rId2"/>
              <a:stretch>
                <a:fillRect l="-54879" r="-5487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577725" y="4136853"/>
            <a:ext cx="9334392" cy="225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94"/>
              </a:lnSpc>
            </a:pPr>
            <a:r>
              <a:rPr lang="en-US" sz="152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选题思路</a:t>
            </a:r>
            <a:endParaRPr lang="en-US" sz="152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1577725" y="6769876"/>
            <a:ext cx="9334392" cy="0"/>
          </a:xfrm>
          <a:prstGeom prst="line">
            <a:avLst/>
          </a:prstGeom>
          <a:ln w="66675" cap="flat">
            <a:solidFill>
              <a:srgbClr val="0078F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2858445" y="0"/>
            <a:ext cx="3086100" cy="10287000"/>
            <a:chOff x="0" y="0"/>
            <a:chExt cx="812800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7526" y="0"/>
                  </a:moveTo>
                  <a:lnTo>
                    <a:pt x="805274" y="0"/>
                  </a:lnTo>
                  <a:cubicBezTo>
                    <a:pt x="807270" y="0"/>
                    <a:pt x="809184" y="793"/>
                    <a:pt x="810596" y="2204"/>
                  </a:cubicBezTo>
                  <a:cubicBezTo>
                    <a:pt x="812007" y="3616"/>
                    <a:pt x="812800" y="5530"/>
                    <a:pt x="812800" y="7526"/>
                  </a:cubicBezTo>
                  <a:lnTo>
                    <a:pt x="812800" y="2701807"/>
                  </a:lnTo>
                  <a:cubicBezTo>
                    <a:pt x="812800" y="2703803"/>
                    <a:pt x="812007" y="2705718"/>
                    <a:pt x="810596" y="2707129"/>
                  </a:cubicBezTo>
                  <a:cubicBezTo>
                    <a:pt x="809184" y="2708540"/>
                    <a:pt x="807270" y="2709333"/>
                    <a:pt x="805274" y="2709333"/>
                  </a:cubicBezTo>
                  <a:lnTo>
                    <a:pt x="7526" y="2709333"/>
                  </a:lnTo>
                  <a:cubicBezTo>
                    <a:pt x="5530" y="2709333"/>
                    <a:pt x="3616" y="2708540"/>
                    <a:pt x="2204" y="2707129"/>
                  </a:cubicBezTo>
                  <a:cubicBezTo>
                    <a:pt x="793" y="2705718"/>
                    <a:pt x="0" y="2703803"/>
                    <a:pt x="0" y="2701807"/>
                  </a:cubicBezTo>
                  <a:lnTo>
                    <a:pt x="0" y="7526"/>
                  </a:lnTo>
                  <a:cubicBezTo>
                    <a:pt x="0" y="5530"/>
                    <a:pt x="793" y="3616"/>
                    <a:pt x="2204" y="2204"/>
                  </a:cubicBezTo>
                  <a:cubicBezTo>
                    <a:pt x="3616" y="793"/>
                    <a:pt x="5530" y="0"/>
                    <a:pt x="752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540510" y="787614"/>
            <a:ext cx="259590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000" dirty="0" err="1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戊寅小队</a:t>
            </a:r>
            <a:endParaRPr lang="en-US" sz="2000" dirty="0">
              <a:solidFill>
                <a:srgbClr val="FFFFFF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577725" y="7940924"/>
            <a:ext cx="2202247" cy="790943"/>
            <a:chOff x="0" y="0"/>
            <a:chExt cx="580016" cy="2083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0016" cy="208314"/>
            </a:xfrm>
            <a:custGeom>
              <a:avLst/>
              <a:gdLst/>
              <a:ahLst/>
              <a:cxnLst/>
              <a:rect l="l" t="t" r="r" b="b"/>
              <a:pathLst>
                <a:path w="580016" h="208314">
                  <a:moveTo>
                    <a:pt x="104157" y="0"/>
                  </a:moveTo>
                  <a:lnTo>
                    <a:pt x="475859" y="0"/>
                  </a:lnTo>
                  <a:cubicBezTo>
                    <a:pt x="533383" y="0"/>
                    <a:pt x="580016" y="46633"/>
                    <a:pt x="580016" y="104157"/>
                  </a:cubicBezTo>
                  <a:lnTo>
                    <a:pt x="580016" y="104157"/>
                  </a:lnTo>
                  <a:cubicBezTo>
                    <a:pt x="580016" y="161681"/>
                    <a:pt x="533383" y="208314"/>
                    <a:pt x="475859" y="208314"/>
                  </a:cubicBezTo>
                  <a:lnTo>
                    <a:pt x="104157" y="208314"/>
                  </a:lnTo>
                  <a:cubicBezTo>
                    <a:pt x="46633" y="208314"/>
                    <a:pt x="0" y="161681"/>
                    <a:pt x="0" y="104157"/>
                  </a:cubicBezTo>
                  <a:lnTo>
                    <a:pt x="0" y="104157"/>
                  </a:lnTo>
                  <a:cubicBezTo>
                    <a:pt x="0" y="46633"/>
                    <a:pt x="46633" y="0"/>
                    <a:pt x="104157" y="0"/>
                  </a:cubicBezTo>
                  <a:close/>
                </a:path>
              </a:pathLst>
            </a:custGeom>
            <a:solidFill>
              <a:srgbClr val="0078F0"/>
            </a:solidFill>
            <a:ln w="4762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580016" cy="265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77725" y="8100175"/>
            <a:ext cx="220224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第一部分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21158" y="9490528"/>
            <a:ext cx="12325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77725" y="2409018"/>
            <a:ext cx="9334392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39"/>
              </a:lnSpc>
              <a:spcBef>
                <a:spcPct val="0"/>
              </a:spcBef>
            </a:pPr>
            <a:r>
              <a:rPr lang="en-US" sz="9600" spc="710">
                <a:solidFill>
                  <a:srgbClr val="0078F0">
                    <a:alpha val="28627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PART ONE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77725" y="9201150"/>
            <a:ext cx="466719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78F0">
                    <a:alpha val="36863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Topic selection ideas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70099" y="695592"/>
            <a:ext cx="140418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7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选题思路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412496" y="695592"/>
            <a:ext cx="1343090" cy="29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zh-CN" altLang="en-US" sz="1800" spc="17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93801" y="695592"/>
            <a:ext cx="1253995" cy="29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zh-CN" altLang="en-US" sz="1800" spc="17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未来计划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83072" y="9582072"/>
            <a:ext cx="2247978" cy="22479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0195662"/>
            <a:ext cx="18062979" cy="91338"/>
            <a:chOff x="0" y="0"/>
            <a:chExt cx="4757328" cy="24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57328" cy="24056"/>
            </a:xfrm>
            <a:custGeom>
              <a:avLst/>
              <a:gdLst/>
              <a:ahLst/>
              <a:cxnLst/>
              <a:rect l="l" t="t" r="r" b="b"/>
              <a:pathLst>
                <a:path w="4757328" h="24056">
                  <a:moveTo>
                    <a:pt x="1286" y="0"/>
                  </a:moveTo>
                  <a:lnTo>
                    <a:pt x="4756042" y="0"/>
                  </a:lnTo>
                  <a:cubicBezTo>
                    <a:pt x="4756752" y="0"/>
                    <a:pt x="4757328" y="576"/>
                    <a:pt x="4757328" y="1286"/>
                  </a:cubicBezTo>
                  <a:lnTo>
                    <a:pt x="4757328" y="22770"/>
                  </a:lnTo>
                  <a:cubicBezTo>
                    <a:pt x="4757328" y="23111"/>
                    <a:pt x="4757192" y="23438"/>
                    <a:pt x="4756951" y="23679"/>
                  </a:cubicBezTo>
                  <a:cubicBezTo>
                    <a:pt x="4756710" y="23921"/>
                    <a:pt x="4756383" y="24056"/>
                    <a:pt x="4756042" y="24056"/>
                  </a:cubicBezTo>
                  <a:lnTo>
                    <a:pt x="1286" y="24056"/>
                  </a:lnTo>
                  <a:cubicBezTo>
                    <a:pt x="576" y="24056"/>
                    <a:pt x="0" y="23480"/>
                    <a:pt x="0" y="22770"/>
                  </a:cubicBezTo>
                  <a:lnTo>
                    <a:pt x="0" y="1286"/>
                  </a:lnTo>
                  <a:cubicBezTo>
                    <a:pt x="0" y="576"/>
                    <a:pt x="576" y="0"/>
                    <a:pt x="128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57328" cy="6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88288" y="-82702"/>
            <a:ext cx="3086100" cy="1405276"/>
            <a:chOff x="0" y="0"/>
            <a:chExt cx="812800" cy="3701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70114"/>
            </a:xfrm>
            <a:custGeom>
              <a:avLst/>
              <a:gdLst/>
              <a:ahLst/>
              <a:cxnLst/>
              <a:rect l="l" t="t" r="r" b="b"/>
              <a:pathLst>
                <a:path w="812800" h="370114">
                  <a:moveTo>
                    <a:pt x="609600" y="0"/>
                  </a:moveTo>
                  <a:cubicBezTo>
                    <a:pt x="721824" y="0"/>
                    <a:pt x="812800" y="82853"/>
                    <a:pt x="812800" y="185057"/>
                  </a:cubicBezTo>
                  <a:cubicBezTo>
                    <a:pt x="812800" y="287261"/>
                    <a:pt x="721824" y="370114"/>
                    <a:pt x="609600" y="370114"/>
                  </a:cubicBezTo>
                  <a:lnTo>
                    <a:pt x="203200" y="370114"/>
                  </a:lnTo>
                  <a:cubicBezTo>
                    <a:pt x="90976" y="370114"/>
                    <a:pt x="0" y="287261"/>
                    <a:pt x="0" y="185057"/>
                  </a:cubicBezTo>
                  <a:cubicBezTo>
                    <a:pt x="0" y="828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08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33762" y="809592"/>
            <a:ext cx="12195454" cy="9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选题思路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44991" y="1019175"/>
            <a:ext cx="2595909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0078F0"/>
                </a:solidFill>
                <a:latin typeface="字由点字美玲体"/>
                <a:ea typeface="字由点字美玲体"/>
                <a:sym typeface="Arimo Bold"/>
              </a:rPr>
              <a:t>戊寅小队</a:t>
            </a:r>
            <a:endParaRPr lang="en-US" sz="2000" dirty="0">
              <a:solidFill>
                <a:srgbClr val="0078F0"/>
              </a:solidFill>
              <a:latin typeface="字由点字美玲体"/>
              <a:ea typeface="字由点字美玲体"/>
              <a:sym typeface="Arim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922939"/>
            <a:ext cx="140527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383F12-2DFD-A9CD-929C-C8EA50883C54}"/>
              </a:ext>
            </a:extLst>
          </p:cNvPr>
          <p:cNvGrpSpPr/>
          <p:nvPr/>
        </p:nvGrpSpPr>
        <p:grpSpPr>
          <a:xfrm>
            <a:off x="1471204" y="4117424"/>
            <a:ext cx="3294281" cy="3294281"/>
            <a:chOff x="0" y="0"/>
            <a:chExt cx="812800" cy="8128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9C1A092-676D-E46C-5C64-7465C4B18BB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78F0"/>
              </a:solidFill>
              <a:prstDash val="solid"/>
              <a:miter/>
            </a:ln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0B487E-2978-C463-DE81-AC71620105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F5B123D-40FE-9184-E78C-188CBEC0AE67}"/>
              </a:ext>
            </a:extLst>
          </p:cNvPr>
          <p:cNvSpPr txBox="1"/>
          <p:nvPr/>
        </p:nvSpPr>
        <p:spPr>
          <a:xfrm>
            <a:off x="1876583" y="4895436"/>
            <a:ext cx="2483524" cy="63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短视频调研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7B77B-2C78-A138-5AC7-34DAADAC0CE9}"/>
              </a:ext>
            </a:extLst>
          </p:cNvPr>
          <p:cNvSpPr txBox="1"/>
          <p:nvPr/>
        </p:nvSpPr>
        <p:spPr>
          <a:xfrm>
            <a:off x="1979324" y="5612613"/>
            <a:ext cx="2278041" cy="963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对教学类短视频的调研，明确短视频制作方向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094B58-BEDF-7532-D168-1DDED7C626C0}"/>
              </a:ext>
            </a:extLst>
          </p:cNvPr>
          <p:cNvSpPr txBox="1"/>
          <p:nvPr/>
        </p:nvSpPr>
        <p:spPr>
          <a:xfrm>
            <a:off x="5309326" y="2983119"/>
            <a:ext cx="9098750" cy="123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dirty="0">
                <a:solidFill>
                  <a:srgbClr val="0078F0"/>
                </a:solidFill>
                <a:latin typeface="字由点字美玲体"/>
                <a:ea typeface="字由点字美玲体"/>
                <a:sym typeface="字由点字美玲体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RISC-</a:t>
            </a:r>
            <a:r>
              <a:rPr lang="en-US" sz="3599" dirty="0" err="1">
                <a:solidFill>
                  <a:srgbClr val="0078F0"/>
                </a:solidFill>
                <a:latin typeface="字由点字美玲体"/>
                <a:ea typeface="字由点字美玲体"/>
                <a:sym typeface="字由点字美玲体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V教学内容及短视频吸引因素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sym typeface="字由点字美玲体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endParaRPr lang="en-US" sz="3599" u="sng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  <a:hlinkClick r:id="" action="ppaction://noactio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B1FD7-0A0E-9B85-F84C-733CB055D84C}"/>
              </a:ext>
            </a:extLst>
          </p:cNvPr>
          <p:cNvSpPr txBox="1"/>
          <p:nvPr/>
        </p:nvSpPr>
        <p:spPr>
          <a:xfrm>
            <a:off x="5309326" y="3758100"/>
            <a:ext cx="7009671" cy="941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对现有RISC-V教学普及度的简单分析，以及短视频的特点分析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。</a:t>
            </a:r>
          </a:p>
          <a:p>
            <a:pPr marL="0" lvl="0" indent="0" algn="l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A6A6A6"/>
              </a:solidFill>
              <a:latin typeface="思源黑体"/>
              <a:ea typeface="思源黑体"/>
              <a:cs typeface="思源黑体"/>
              <a:sym typeface="思源黑体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7B9289-B30B-B5A0-BCD5-7502AF387617}"/>
              </a:ext>
            </a:extLst>
          </p:cNvPr>
          <p:cNvSpPr txBox="1"/>
          <p:nvPr/>
        </p:nvSpPr>
        <p:spPr>
          <a:xfrm>
            <a:off x="5309326" y="5019569"/>
            <a:ext cx="9335666" cy="127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078F0"/>
                </a:solidFill>
                <a:latin typeface="字由点字美玲体"/>
                <a:ea typeface="字由点字美玲体"/>
                <a:sym typeface="字由点字美玲体"/>
              </a:rPr>
              <a:t>RISC-</a:t>
            </a:r>
            <a:r>
              <a:rPr lang="en-US" sz="3599" dirty="0" err="1">
                <a:solidFill>
                  <a:srgbClr val="0078F0"/>
                </a:solidFill>
                <a:latin typeface="字由点字美玲体"/>
                <a:ea typeface="字由点字美玲体"/>
                <a:sym typeface="字由点字美玲体"/>
              </a:rPr>
              <a:t>V教学短视频同类视频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sym typeface="字由点字美玲体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endParaRPr lang="en-US" sz="3599" u="sng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  <a:hlinkClick r:id="" action="ppaction://noactio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F5A4B-4C4E-9754-A74F-D87E1A0F15BA}"/>
              </a:ext>
            </a:extLst>
          </p:cNvPr>
          <p:cNvSpPr txBox="1"/>
          <p:nvPr/>
        </p:nvSpPr>
        <p:spPr>
          <a:xfrm>
            <a:off x="5309326" y="5794550"/>
            <a:ext cx="8122705" cy="643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对现有的RISC-V教学长视频、教学短视频、RISC-V短视频等进行调研分析，明确进一步制作方向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。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3BEE3695-7497-AB73-95A6-24C2E3CD636C}"/>
              </a:ext>
            </a:extLst>
          </p:cNvPr>
          <p:cNvSpPr txBox="1"/>
          <p:nvPr/>
        </p:nvSpPr>
        <p:spPr>
          <a:xfrm>
            <a:off x="5309326" y="7056019"/>
            <a:ext cx="3276727" cy="59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  <a:hlinkClick r:id="rId3"/>
              </a:rPr>
              <a:t>流量反馈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83148B39-260E-FB75-0CAC-918F84B9E2FC}"/>
              </a:ext>
            </a:extLst>
          </p:cNvPr>
          <p:cNvSpPr txBox="1"/>
          <p:nvPr/>
        </p:nvSpPr>
        <p:spPr>
          <a:xfrm>
            <a:off x="5309326" y="7831000"/>
            <a:ext cx="6667199" cy="643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根据平台流量反馈以及推送机制，适当修改视频内容及发布策略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0386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6B2EC-C7FD-D01F-797F-33B3756D6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6F8A822-7A6B-B7D7-090B-324DDD0C5FDC}"/>
              </a:ext>
            </a:extLst>
          </p:cNvPr>
          <p:cNvGrpSpPr/>
          <p:nvPr/>
        </p:nvGrpSpPr>
        <p:grpSpPr>
          <a:xfrm>
            <a:off x="17583072" y="9582072"/>
            <a:ext cx="2247978" cy="2247978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A546C4-AF0D-445A-8972-3EE1723B0E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4879693-76C2-8CD7-477E-357E7CFFF4B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B2CC32F-FC48-7169-0D0A-37019B0EE0DF}"/>
              </a:ext>
            </a:extLst>
          </p:cNvPr>
          <p:cNvGrpSpPr/>
          <p:nvPr/>
        </p:nvGrpSpPr>
        <p:grpSpPr>
          <a:xfrm>
            <a:off x="0" y="10195662"/>
            <a:ext cx="18062979" cy="91338"/>
            <a:chOff x="0" y="0"/>
            <a:chExt cx="4757328" cy="2405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8CD1858-AFAC-B196-7A32-15021219C525}"/>
                </a:ext>
              </a:extLst>
            </p:cNvPr>
            <p:cNvSpPr/>
            <p:nvPr/>
          </p:nvSpPr>
          <p:spPr>
            <a:xfrm>
              <a:off x="0" y="0"/>
              <a:ext cx="4757328" cy="24056"/>
            </a:xfrm>
            <a:custGeom>
              <a:avLst/>
              <a:gdLst/>
              <a:ahLst/>
              <a:cxnLst/>
              <a:rect l="l" t="t" r="r" b="b"/>
              <a:pathLst>
                <a:path w="4757328" h="24056">
                  <a:moveTo>
                    <a:pt x="1286" y="0"/>
                  </a:moveTo>
                  <a:lnTo>
                    <a:pt x="4756042" y="0"/>
                  </a:lnTo>
                  <a:cubicBezTo>
                    <a:pt x="4756752" y="0"/>
                    <a:pt x="4757328" y="576"/>
                    <a:pt x="4757328" y="1286"/>
                  </a:cubicBezTo>
                  <a:lnTo>
                    <a:pt x="4757328" y="22770"/>
                  </a:lnTo>
                  <a:cubicBezTo>
                    <a:pt x="4757328" y="23111"/>
                    <a:pt x="4757192" y="23438"/>
                    <a:pt x="4756951" y="23679"/>
                  </a:cubicBezTo>
                  <a:cubicBezTo>
                    <a:pt x="4756710" y="23921"/>
                    <a:pt x="4756383" y="24056"/>
                    <a:pt x="4756042" y="24056"/>
                  </a:cubicBezTo>
                  <a:lnTo>
                    <a:pt x="1286" y="24056"/>
                  </a:lnTo>
                  <a:cubicBezTo>
                    <a:pt x="576" y="24056"/>
                    <a:pt x="0" y="23480"/>
                    <a:pt x="0" y="22770"/>
                  </a:cubicBezTo>
                  <a:lnTo>
                    <a:pt x="0" y="1286"/>
                  </a:lnTo>
                  <a:cubicBezTo>
                    <a:pt x="0" y="576"/>
                    <a:pt x="576" y="0"/>
                    <a:pt x="128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C2CCFF2-AF00-DD9B-7598-279D6BE112B3}"/>
                </a:ext>
              </a:extLst>
            </p:cNvPr>
            <p:cNvSpPr txBox="1"/>
            <p:nvPr/>
          </p:nvSpPr>
          <p:spPr>
            <a:xfrm>
              <a:off x="0" y="-38100"/>
              <a:ext cx="4757328" cy="6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04ED964-D56B-AC5B-FE42-AB77DB956E84}"/>
              </a:ext>
            </a:extLst>
          </p:cNvPr>
          <p:cNvGrpSpPr/>
          <p:nvPr/>
        </p:nvGrpSpPr>
        <p:grpSpPr>
          <a:xfrm rot="5400000">
            <a:off x="188288" y="-82702"/>
            <a:ext cx="3086100" cy="1405276"/>
            <a:chOff x="0" y="0"/>
            <a:chExt cx="812800" cy="3701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077808-7325-8B0F-8676-8961215DE59F}"/>
                </a:ext>
              </a:extLst>
            </p:cNvPr>
            <p:cNvSpPr/>
            <p:nvPr/>
          </p:nvSpPr>
          <p:spPr>
            <a:xfrm>
              <a:off x="0" y="0"/>
              <a:ext cx="812800" cy="370114"/>
            </a:xfrm>
            <a:custGeom>
              <a:avLst/>
              <a:gdLst/>
              <a:ahLst/>
              <a:cxnLst/>
              <a:rect l="l" t="t" r="r" b="b"/>
              <a:pathLst>
                <a:path w="812800" h="370114">
                  <a:moveTo>
                    <a:pt x="609600" y="0"/>
                  </a:moveTo>
                  <a:cubicBezTo>
                    <a:pt x="721824" y="0"/>
                    <a:pt x="812800" y="82853"/>
                    <a:pt x="812800" y="185057"/>
                  </a:cubicBezTo>
                  <a:cubicBezTo>
                    <a:pt x="812800" y="287261"/>
                    <a:pt x="721824" y="370114"/>
                    <a:pt x="609600" y="370114"/>
                  </a:cubicBezTo>
                  <a:lnTo>
                    <a:pt x="203200" y="370114"/>
                  </a:lnTo>
                  <a:cubicBezTo>
                    <a:pt x="90976" y="370114"/>
                    <a:pt x="0" y="287261"/>
                    <a:pt x="0" y="185057"/>
                  </a:cubicBezTo>
                  <a:cubicBezTo>
                    <a:pt x="0" y="828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F7ED0FA-DF26-2B1C-3E33-8C6DD4966589}"/>
                </a:ext>
              </a:extLst>
            </p:cNvPr>
            <p:cNvSpPr txBox="1"/>
            <p:nvPr/>
          </p:nvSpPr>
          <p:spPr>
            <a:xfrm>
              <a:off x="0" y="-38100"/>
              <a:ext cx="812800" cy="408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D68947F8-F99F-D8DE-D6BD-85CE898E1E92}"/>
              </a:ext>
            </a:extLst>
          </p:cNvPr>
          <p:cNvSpPr txBox="1"/>
          <p:nvPr/>
        </p:nvSpPr>
        <p:spPr>
          <a:xfrm>
            <a:off x="2933762" y="809592"/>
            <a:ext cx="12195454" cy="9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选题思路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DEA6E82-7481-0069-C598-84DFF8D38D74}"/>
              </a:ext>
            </a:extLst>
          </p:cNvPr>
          <p:cNvSpPr txBox="1"/>
          <p:nvPr/>
        </p:nvSpPr>
        <p:spPr>
          <a:xfrm>
            <a:off x="14644991" y="1019175"/>
            <a:ext cx="2595909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0078F0"/>
                </a:solidFill>
                <a:latin typeface="字由点字美玲体"/>
                <a:ea typeface="字由点字美玲体"/>
                <a:sym typeface="Arimo Bold"/>
              </a:rPr>
              <a:t>戊寅小队</a:t>
            </a:r>
            <a:endParaRPr lang="en-US" sz="2000" dirty="0">
              <a:solidFill>
                <a:srgbClr val="0078F0"/>
              </a:solidFill>
              <a:latin typeface="字由点字美玲体"/>
              <a:ea typeface="字由点字美玲体"/>
              <a:sym typeface="Arimo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05513CC-DC45-C5D9-6026-66E7D67B70DC}"/>
              </a:ext>
            </a:extLst>
          </p:cNvPr>
          <p:cNvSpPr txBox="1"/>
          <p:nvPr/>
        </p:nvSpPr>
        <p:spPr>
          <a:xfrm>
            <a:off x="1028700" y="922939"/>
            <a:ext cx="140527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1D47B0F-9173-B745-9B13-4638385174A2}"/>
              </a:ext>
            </a:extLst>
          </p:cNvPr>
          <p:cNvSpPr txBox="1"/>
          <p:nvPr/>
        </p:nvSpPr>
        <p:spPr>
          <a:xfrm>
            <a:off x="1028700" y="6801772"/>
            <a:ext cx="5190129" cy="59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懂点儿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RV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0208D40-BB05-FE66-668A-273A38DB80BF}"/>
              </a:ext>
            </a:extLst>
          </p:cNvPr>
          <p:cNvSpPr txBox="1"/>
          <p:nvPr/>
        </p:nvSpPr>
        <p:spPr>
          <a:xfrm>
            <a:off x="1028700" y="7662159"/>
            <a:ext cx="5494438" cy="1767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1371600" hangingPunct="0">
              <a:lnSpc>
                <a:spcPct val="130000"/>
              </a:lnSpc>
            </a:pPr>
            <a:r>
              <a:rPr lang="zh-CN" altLang="en-US" sz="18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主要是针对对 </a:t>
            </a:r>
            <a:r>
              <a:rPr lang="en-US" altLang="zh-CN" sz="18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RISC-V </a:t>
            </a:r>
            <a:r>
              <a:rPr lang="zh-CN" altLang="en-US" sz="18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感兴趣的学生，引导他们从短视频到长视频的学习路径，并且针对 </a:t>
            </a:r>
            <a:r>
              <a:rPr lang="en-US" altLang="zh-CN" sz="18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RISC-V </a:t>
            </a:r>
            <a:r>
              <a:rPr lang="zh-CN" altLang="en-US" sz="18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指令集，</a:t>
            </a:r>
            <a:r>
              <a:rPr lang="en-US" altLang="zh-CN" sz="18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RISC-V </a:t>
            </a:r>
            <a:r>
              <a:rPr lang="zh-CN" altLang="en-US" sz="18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模拟器，针对 </a:t>
            </a:r>
            <a:r>
              <a:rPr lang="en-US" altLang="zh-CN" sz="18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RISC-V </a:t>
            </a:r>
            <a:r>
              <a:rPr lang="zh-CN" altLang="en-US" sz="18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的编译器都进行相关介绍，让观看者自由选择他们的后续学习方向。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4063B8D-DC30-20E0-FC1C-8C122090FA4D}"/>
              </a:ext>
            </a:extLst>
          </p:cNvPr>
          <p:cNvSpPr txBox="1"/>
          <p:nvPr/>
        </p:nvSpPr>
        <p:spPr>
          <a:xfrm>
            <a:off x="6737842" y="6810160"/>
            <a:ext cx="5190129" cy="59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开发板 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Demo 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复现系列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4C85C22-3445-3DE5-F292-72858BBAD16D}"/>
              </a:ext>
            </a:extLst>
          </p:cNvPr>
          <p:cNvSpPr txBox="1"/>
          <p:nvPr/>
        </p:nvSpPr>
        <p:spPr>
          <a:xfrm>
            <a:off x="6737842" y="7670547"/>
            <a:ext cx="5190129" cy="176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ctr" defTabSz="1371600" hangingPunct="0">
              <a:lnSpc>
                <a:spcPct val="130000"/>
              </a:lnSpc>
              <a:spcBef>
                <a:spcPct val="0"/>
              </a:spcBef>
            </a:pP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联动郑老师的专题内容，教学</a:t>
            </a:r>
            <a:r>
              <a:rPr lang="en-US" altLang="zh-CN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Arduino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、</a:t>
            </a:r>
            <a:r>
              <a:rPr lang="en-US" altLang="zh-CN" spc="1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WiringX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，并结合</a:t>
            </a:r>
            <a:r>
              <a:rPr lang="en-US" altLang="zh-CN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Duo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平台进行系统化教学，针对嵌入式新手设计课程。在教学过程中，介绍</a:t>
            </a:r>
            <a:r>
              <a:rPr lang="en-US" altLang="zh-CN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RISC-V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架构的特点和优势，帮助学员快速掌握嵌入式开发基础，同时提升</a:t>
            </a:r>
            <a:r>
              <a:rPr lang="en-US" altLang="zh-CN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RISC-V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的认知度。</a:t>
            </a:r>
            <a:endParaRPr lang="en-US" spc="150" dirty="0">
              <a:solidFill>
                <a:prstClr val="black">
                  <a:lumMod val="85000"/>
                  <a:lumOff val="15000"/>
                </a:prstClr>
              </a:solidFill>
              <a:latin typeface="微软雅黑 Light"/>
              <a:ea typeface="微软雅黑 Light"/>
              <a:sym typeface="思源黑体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1A9EC1EE-DBD6-0E24-0D92-B911E07012D4}"/>
              </a:ext>
            </a:extLst>
          </p:cNvPr>
          <p:cNvSpPr txBox="1"/>
          <p:nvPr/>
        </p:nvSpPr>
        <p:spPr>
          <a:xfrm>
            <a:off x="12482413" y="6803233"/>
            <a:ext cx="5190129" cy="59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Milk-V Duo </a:t>
            </a:r>
            <a:r>
              <a:rPr lang="en-US" altLang="zh-CN" sz="35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Demo实验</a:t>
            </a:r>
            <a:endParaRPr lang="en-US" altLang="zh-CN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EEA7997E-B363-8EAC-A1A6-2FD4F20E5CBE}"/>
              </a:ext>
            </a:extLst>
          </p:cNvPr>
          <p:cNvSpPr txBox="1"/>
          <p:nvPr/>
        </p:nvSpPr>
        <p:spPr>
          <a:xfrm>
            <a:off x="12482413" y="7662159"/>
            <a:ext cx="5190129" cy="125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  <a:sym typeface="思源黑体"/>
              </a:rPr>
              <a:t>通过</a:t>
            </a:r>
            <a:r>
              <a:rPr lang="en-US" altLang="zh-CN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  <a:sym typeface="思源黑体"/>
              </a:rPr>
              <a:t>Milk-V Duo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  <a:sym typeface="思源黑体"/>
              </a:rPr>
              <a:t>的中视频实验，复刻论坛和官网任务，带领观众逐步学习并实际操作，理解运行过程，帮助嵌入式爱好者掌握技术要点，提升动手能力。</a:t>
            </a:r>
            <a:endParaRPr lang="en-US" spc="150" dirty="0">
              <a:solidFill>
                <a:prstClr val="black">
                  <a:lumMod val="85000"/>
                  <a:lumOff val="15000"/>
                </a:prstClr>
              </a:solidFill>
              <a:latin typeface="微软雅黑 Light"/>
              <a:ea typeface="微软雅黑 Light"/>
              <a:sym typeface="思源黑体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53C6839-B2AF-A7A9-0EA8-3AB577E47C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2483201"/>
            <a:ext cx="5494439" cy="412082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E601FE9-8042-3AAA-A94C-97D6C4D53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514528"/>
            <a:ext cx="5494439" cy="412082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47CF7F2-96D7-0609-34B2-BE637B7E9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439" y="2797282"/>
            <a:ext cx="5845361" cy="33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9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ECED4-8B05-6D11-F12E-CABABD012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987968-7CFD-1EA6-B6F5-2EBC2654DE99}"/>
              </a:ext>
            </a:extLst>
          </p:cNvPr>
          <p:cNvGrpSpPr/>
          <p:nvPr/>
        </p:nvGrpSpPr>
        <p:grpSpPr>
          <a:xfrm>
            <a:off x="17583072" y="9582072"/>
            <a:ext cx="2247978" cy="2247978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882829-580E-24B6-AE5C-D3A076837F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3D8EDD9-FDD8-DE4D-3351-B5FD3EF58E9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0A6437-74F1-DF40-6443-A52E2F8300BF}"/>
              </a:ext>
            </a:extLst>
          </p:cNvPr>
          <p:cNvGrpSpPr/>
          <p:nvPr/>
        </p:nvGrpSpPr>
        <p:grpSpPr>
          <a:xfrm>
            <a:off x="0" y="10195662"/>
            <a:ext cx="18062979" cy="91338"/>
            <a:chOff x="0" y="0"/>
            <a:chExt cx="4757328" cy="2405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615B934-2070-AB03-4111-6B05B3F68D49}"/>
                </a:ext>
              </a:extLst>
            </p:cNvPr>
            <p:cNvSpPr/>
            <p:nvPr/>
          </p:nvSpPr>
          <p:spPr>
            <a:xfrm>
              <a:off x="0" y="0"/>
              <a:ext cx="4757328" cy="24056"/>
            </a:xfrm>
            <a:custGeom>
              <a:avLst/>
              <a:gdLst/>
              <a:ahLst/>
              <a:cxnLst/>
              <a:rect l="l" t="t" r="r" b="b"/>
              <a:pathLst>
                <a:path w="4757328" h="24056">
                  <a:moveTo>
                    <a:pt x="1286" y="0"/>
                  </a:moveTo>
                  <a:lnTo>
                    <a:pt x="4756042" y="0"/>
                  </a:lnTo>
                  <a:cubicBezTo>
                    <a:pt x="4756752" y="0"/>
                    <a:pt x="4757328" y="576"/>
                    <a:pt x="4757328" y="1286"/>
                  </a:cubicBezTo>
                  <a:lnTo>
                    <a:pt x="4757328" y="22770"/>
                  </a:lnTo>
                  <a:cubicBezTo>
                    <a:pt x="4757328" y="23111"/>
                    <a:pt x="4757192" y="23438"/>
                    <a:pt x="4756951" y="23679"/>
                  </a:cubicBezTo>
                  <a:cubicBezTo>
                    <a:pt x="4756710" y="23921"/>
                    <a:pt x="4756383" y="24056"/>
                    <a:pt x="4756042" y="24056"/>
                  </a:cubicBezTo>
                  <a:lnTo>
                    <a:pt x="1286" y="24056"/>
                  </a:lnTo>
                  <a:cubicBezTo>
                    <a:pt x="576" y="24056"/>
                    <a:pt x="0" y="23480"/>
                    <a:pt x="0" y="22770"/>
                  </a:cubicBezTo>
                  <a:lnTo>
                    <a:pt x="0" y="1286"/>
                  </a:lnTo>
                  <a:cubicBezTo>
                    <a:pt x="0" y="576"/>
                    <a:pt x="576" y="0"/>
                    <a:pt x="128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61E7539-4A50-8017-E7CC-3F9E66F96676}"/>
                </a:ext>
              </a:extLst>
            </p:cNvPr>
            <p:cNvSpPr txBox="1"/>
            <p:nvPr/>
          </p:nvSpPr>
          <p:spPr>
            <a:xfrm>
              <a:off x="0" y="-38100"/>
              <a:ext cx="4757328" cy="6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22B8CAD-7046-D522-7F8F-55DE76BF07FB}"/>
              </a:ext>
            </a:extLst>
          </p:cNvPr>
          <p:cNvGrpSpPr/>
          <p:nvPr/>
        </p:nvGrpSpPr>
        <p:grpSpPr>
          <a:xfrm rot="5400000">
            <a:off x="188288" y="-82702"/>
            <a:ext cx="3086100" cy="1405276"/>
            <a:chOff x="0" y="0"/>
            <a:chExt cx="812800" cy="3701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6F075E6-265B-1732-2B8C-77B999F56D3B}"/>
                </a:ext>
              </a:extLst>
            </p:cNvPr>
            <p:cNvSpPr/>
            <p:nvPr/>
          </p:nvSpPr>
          <p:spPr>
            <a:xfrm>
              <a:off x="0" y="0"/>
              <a:ext cx="812800" cy="370114"/>
            </a:xfrm>
            <a:custGeom>
              <a:avLst/>
              <a:gdLst/>
              <a:ahLst/>
              <a:cxnLst/>
              <a:rect l="l" t="t" r="r" b="b"/>
              <a:pathLst>
                <a:path w="812800" h="370114">
                  <a:moveTo>
                    <a:pt x="609600" y="0"/>
                  </a:moveTo>
                  <a:cubicBezTo>
                    <a:pt x="721824" y="0"/>
                    <a:pt x="812800" y="82853"/>
                    <a:pt x="812800" y="185057"/>
                  </a:cubicBezTo>
                  <a:cubicBezTo>
                    <a:pt x="812800" y="287261"/>
                    <a:pt x="721824" y="370114"/>
                    <a:pt x="609600" y="370114"/>
                  </a:cubicBezTo>
                  <a:lnTo>
                    <a:pt x="203200" y="370114"/>
                  </a:lnTo>
                  <a:cubicBezTo>
                    <a:pt x="90976" y="370114"/>
                    <a:pt x="0" y="287261"/>
                    <a:pt x="0" y="185057"/>
                  </a:cubicBezTo>
                  <a:cubicBezTo>
                    <a:pt x="0" y="828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B1A1FD2-6CFE-18BC-1AE1-BFBEFD7F7327}"/>
                </a:ext>
              </a:extLst>
            </p:cNvPr>
            <p:cNvSpPr txBox="1"/>
            <p:nvPr/>
          </p:nvSpPr>
          <p:spPr>
            <a:xfrm>
              <a:off x="0" y="-38100"/>
              <a:ext cx="812800" cy="408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83A080E2-0F6E-F966-CE5A-AF6002BF828E}"/>
              </a:ext>
            </a:extLst>
          </p:cNvPr>
          <p:cNvSpPr txBox="1"/>
          <p:nvPr/>
        </p:nvSpPr>
        <p:spPr>
          <a:xfrm>
            <a:off x="2933762" y="809592"/>
            <a:ext cx="12195454" cy="9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选题思路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2688F44-2C01-4831-834A-5812ABA1CB0B}"/>
              </a:ext>
            </a:extLst>
          </p:cNvPr>
          <p:cNvSpPr txBox="1"/>
          <p:nvPr/>
        </p:nvSpPr>
        <p:spPr>
          <a:xfrm>
            <a:off x="14644991" y="1019175"/>
            <a:ext cx="2595909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0078F0"/>
                </a:solidFill>
                <a:latin typeface="字由点字美玲体"/>
                <a:ea typeface="字由点字美玲体"/>
                <a:sym typeface="Arimo Bold"/>
              </a:rPr>
              <a:t>戊寅小队</a:t>
            </a:r>
            <a:endParaRPr lang="en-US" sz="2000" dirty="0">
              <a:solidFill>
                <a:srgbClr val="0078F0"/>
              </a:solidFill>
              <a:latin typeface="字由点字美玲体"/>
              <a:ea typeface="字由点字美玲体"/>
              <a:sym typeface="Arimo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B765A9D-98AE-9694-8321-219B60BC784F}"/>
              </a:ext>
            </a:extLst>
          </p:cNvPr>
          <p:cNvSpPr txBox="1"/>
          <p:nvPr/>
        </p:nvSpPr>
        <p:spPr>
          <a:xfrm>
            <a:off x="1028700" y="922939"/>
            <a:ext cx="140527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C37ADC5-78AA-D491-28EA-18927453C0DB}"/>
              </a:ext>
            </a:extLst>
          </p:cNvPr>
          <p:cNvSpPr txBox="1"/>
          <p:nvPr/>
        </p:nvSpPr>
        <p:spPr>
          <a:xfrm>
            <a:off x="2554284" y="6811481"/>
            <a:ext cx="5575553" cy="59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计算浮桥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-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二进制翻译教学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309B57E-896F-2742-3482-2084261C6AB0}"/>
              </a:ext>
            </a:extLst>
          </p:cNvPr>
          <p:cNvSpPr txBox="1"/>
          <p:nvPr/>
        </p:nvSpPr>
        <p:spPr>
          <a:xfrm>
            <a:off x="2730247" y="7670546"/>
            <a:ext cx="5190129" cy="68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371600" hangingPunct="0">
              <a:lnSpc>
                <a:spcPct val="130000"/>
              </a:lnSpc>
            </a:pPr>
            <a:r>
              <a:rPr lang="zh-CN" altLang="en-US" sz="18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介绍什么是二进制翻译，二进制翻译的现状、结合</a:t>
            </a:r>
            <a:r>
              <a:rPr lang="en-US" altLang="zh-CN" sz="18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box64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在</a:t>
            </a:r>
            <a:r>
              <a:rPr lang="en-US" altLang="zh-CN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RISC-V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开发板上实现二进制翻译</a:t>
            </a:r>
            <a:endParaRPr lang="zh-CN" altLang="en-US" sz="1800" spc="150" dirty="0">
              <a:solidFill>
                <a:prstClr val="black">
                  <a:lumMod val="85000"/>
                  <a:lumOff val="15000"/>
                </a:prstClr>
              </a:solidFill>
              <a:latin typeface="微软雅黑 Light"/>
              <a:ea typeface="微软雅黑 Light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7037DB4-38F4-9C18-B7FC-F1A59FF8D01F}"/>
              </a:ext>
            </a:extLst>
          </p:cNvPr>
          <p:cNvSpPr txBox="1"/>
          <p:nvPr/>
        </p:nvSpPr>
        <p:spPr>
          <a:xfrm>
            <a:off x="9223585" y="6790013"/>
            <a:ext cx="6672606" cy="59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计算浮桥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-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通过</a:t>
            </a:r>
            <a:r>
              <a:rPr lang="en-US" altLang="zh-CN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box64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游玩游戏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C8EE4F5-043F-77C9-0033-5E0646145566}"/>
              </a:ext>
            </a:extLst>
          </p:cNvPr>
          <p:cNvSpPr txBox="1"/>
          <p:nvPr/>
        </p:nvSpPr>
        <p:spPr>
          <a:xfrm>
            <a:off x="9786594" y="7619127"/>
            <a:ext cx="5190129" cy="104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ctr" defTabSz="1371600" hangingPunct="0">
              <a:lnSpc>
                <a:spcPct val="130000"/>
              </a:lnSpc>
              <a:spcBef>
                <a:spcPct val="0"/>
              </a:spcBef>
            </a:pP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在</a:t>
            </a:r>
            <a:r>
              <a:rPr lang="en-US" altLang="zh-CN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RISC-V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开发板上通过</a:t>
            </a:r>
            <a:r>
              <a:rPr lang="en-US" altLang="zh-CN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box64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游玩游戏实例，目前主要是</a:t>
            </a:r>
            <a:r>
              <a:rPr lang="en-US" altLang="zh-CN" spc="1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licheepi</a:t>
            </a:r>
            <a:r>
              <a:rPr lang="en-US" altLang="zh-CN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 4A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。已经流畅运行过</a:t>
            </a:r>
            <a:endParaRPr lang="en-US" altLang="zh-CN" spc="150" dirty="0">
              <a:solidFill>
                <a:prstClr val="black">
                  <a:lumMod val="85000"/>
                  <a:lumOff val="15000"/>
                </a:prstClr>
              </a:solidFill>
              <a:latin typeface="微软雅黑 Light"/>
              <a:ea typeface="微软雅黑 Light"/>
            </a:endParaRPr>
          </a:p>
          <a:p>
            <a:pPr lvl="0" indent="0" algn="ctr" defTabSz="1371600" hangingPunct="0">
              <a:lnSpc>
                <a:spcPct val="130000"/>
              </a:lnSpc>
              <a:spcBef>
                <a:spcPct val="0"/>
              </a:spcBef>
            </a:pP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蔚蓝、泰拉瑞亚、</a:t>
            </a:r>
            <a:r>
              <a:rPr lang="en-US" altLang="zh-CN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baby is you</a:t>
            </a:r>
            <a:r>
              <a:rPr lang="zh-CN" altLang="en-US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ea typeface="微软雅黑 Light"/>
              </a:rPr>
              <a:t>等游戏。</a:t>
            </a:r>
            <a:endParaRPr lang="en-US" spc="150" dirty="0">
              <a:solidFill>
                <a:prstClr val="black">
                  <a:lumMod val="85000"/>
                  <a:lumOff val="15000"/>
                </a:prstClr>
              </a:solidFill>
              <a:latin typeface="微软雅黑 Light"/>
              <a:ea typeface="微软雅黑 Light"/>
              <a:sym typeface="思源黑体"/>
            </a:endParaRPr>
          </a:p>
        </p:txBody>
      </p:sp>
      <p:pic>
        <p:nvPicPr>
          <p:cNvPr id="17" name="图片 16">
            <a:hlinkClick r:id="rId2"/>
            <a:extLst>
              <a:ext uri="{FF2B5EF4-FFF2-40B4-BE49-F238E27FC236}">
                <a16:creationId xmlns:a16="http://schemas.microsoft.com/office/drawing/2014/main" id="{B5428017-1D5B-B81D-BD1C-935AE08B0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488994"/>
            <a:ext cx="5223123" cy="3917342"/>
          </a:xfrm>
          <a:prstGeom prst="rect">
            <a:avLst/>
          </a:prstGeom>
        </p:spPr>
      </p:pic>
      <p:pic>
        <p:nvPicPr>
          <p:cNvPr id="19" name="图片 18">
            <a:hlinkClick r:id="rId4"/>
            <a:extLst>
              <a:ext uri="{FF2B5EF4-FFF2-40B4-BE49-F238E27FC236}">
                <a16:creationId xmlns:a16="http://schemas.microsoft.com/office/drawing/2014/main" id="{3B640CD1-A49A-6016-BE70-699D99BF1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732" y="2473585"/>
            <a:ext cx="6262453" cy="38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8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01900" y="874395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90569" y="2095500"/>
            <a:ext cx="15731079" cy="6281351"/>
            <a:chOff x="0" y="0"/>
            <a:chExt cx="4143165" cy="16543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43165" cy="1654347"/>
            </a:xfrm>
            <a:custGeom>
              <a:avLst/>
              <a:gdLst/>
              <a:ahLst/>
              <a:cxnLst/>
              <a:rect l="l" t="t" r="r" b="b"/>
              <a:pathLst>
                <a:path w="4143165" h="1654347">
                  <a:moveTo>
                    <a:pt x="25099" y="0"/>
                  </a:moveTo>
                  <a:lnTo>
                    <a:pt x="4118066" y="0"/>
                  </a:lnTo>
                  <a:cubicBezTo>
                    <a:pt x="4131928" y="0"/>
                    <a:pt x="4143165" y="11237"/>
                    <a:pt x="4143165" y="25099"/>
                  </a:cubicBezTo>
                  <a:lnTo>
                    <a:pt x="4143165" y="1629248"/>
                  </a:lnTo>
                  <a:cubicBezTo>
                    <a:pt x="4143165" y="1635905"/>
                    <a:pt x="4140521" y="1642289"/>
                    <a:pt x="4135813" y="1646996"/>
                  </a:cubicBezTo>
                  <a:cubicBezTo>
                    <a:pt x="4131106" y="1651703"/>
                    <a:pt x="4124722" y="1654347"/>
                    <a:pt x="4118066" y="1654347"/>
                  </a:cubicBezTo>
                  <a:lnTo>
                    <a:pt x="25099" y="1654347"/>
                  </a:lnTo>
                  <a:cubicBezTo>
                    <a:pt x="18442" y="1654347"/>
                    <a:pt x="12058" y="1651703"/>
                    <a:pt x="7351" y="1646996"/>
                  </a:cubicBezTo>
                  <a:cubicBezTo>
                    <a:pt x="2644" y="1642289"/>
                    <a:pt x="0" y="1635905"/>
                    <a:pt x="0" y="1629248"/>
                  </a:cubicBezTo>
                  <a:lnTo>
                    <a:pt x="0" y="25099"/>
                  </a:lnTo>
                  <a:cubicBezTo>
                    <a:pt x="0" y="18442"/>
                    <a:pt x="2644" y="12058"/>
                    <a:pt x="7351" y="7351"/>
                  </a:cubicBezTo>
                  <a:cubicBezTo>
                    <a:pt x="12058" y="2644"/>
                    <a:pt x="18442" y="0"/>
                    <a:pt x="25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43165" cy="1692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35232" y="1714286"/>
            <a:ext cx="5518430" cy="6858428"/>
            <a:chOff x="0" y="0"/>
            <a:chExt cx="8315960" cy="103352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15960" cy="10335260"/>
            </a:xfrm>
            <a:custGeom>
              <a:avLst/>
              <a:gdLst/>
              <a:ahLst/>
              <a:cxnLst/>
              <a:rect l="l" t="t" r="r" b="b"/>
              <a:pathLst>
                <a:path w="8315960" h="10335260">
                  <a:moveTo>
                    <a:pt x="4157980" y="0"/>
                  </a:moveTo>
                  <a:cubicBezTo>
                    <a:pt x="1861591" y="0"/>
                    <a:pt x="0" y="2313627"/>
                    <a:pt x="0" y="5167630"/>
                  </a:cubicBezTo>
                  <a:cubicBezTo>
                    <a:pt x="0" y="8021633"/>
                    <a:pt x="1861591" y="10335260"/>
                    <a:pt x="4157980" y="10335260"/>
                  </a:cubicBezTo>
                  <a:cubicBezTo>
                    <a:pt x="6454369" y="10335260"/>
                    <a:pt x="8315960" y="8021633"/>
                    <a:pt x="8315960" y="5167630"/>
                  </a:cubicBezTo>
                  <a:cubicBezTo>
                    <a:pt x="8315960" y="2313627"/>
                    <a:pt x="6454369" y="0"/>
                    <a:pt x="4157980" y="0"/>
                  </a:cubicBezTo>
                  <a:close/>
                </a:path>
              </a:pathLst>
            </a:custGeom>
            <a:blipFill>
              <a:blip r:embed="rId2"/>
              <a:stretch>
                <a:fillRect l="-54879" r="-5487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577725" y="4136853"/>
            <a:ext cx="9334392" cy="2257028"/>
          </a:xfrm>
          <a:prstGeom prst="rect">
            <a:avLst/>
          </a:prstGeom>
          <a:ln>
            <a:solidFill>
              <a:srgbClr val="0078F0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94"/>
              </a:lnSpc>
            </a:pPr>
            <a:r>
              <a:rPr lang="zh-CN" altLang="en-US" sz="152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sz="152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1577725" y="6769876"/>
            <a:ext cx="9334392" cy="0"/>
          </a:xfrm>
          <a:prstGeom prst="line">
            <a:avLst/>
          </a:prstGeom>
          <a:ln w="66675" cap="flat">
            <a:solidFill>
              <a:srgbClr val="0078F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2858445" y="0"/>
            <a:ext cx="3086100" cy="10287000"/>
            <a:chOff x="0" y="0"/>
            <a:chExt cx="812800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7526" y="0"/>
                  </a:moveTo>
                  <a:lnTo>
                    <a:pt x="805274" y="0"/>
                  </a:lnTo>
                  <a:cubicBezTo>
                    <a:pt x="807270" y="0"/>
                    <a:pt x="809184" y="793"/>
                    <a:pt x="810596" y="2204"/>
                  </a:cubicBezTo>
                  <a:cubicBezTo>
                    <a:pt x="812007" y="3616"/>
                    <a:pt x="812800" y="5530"/>
                    <a:pt x="812800" y="7526"/>
                  </a:cubicBezTo>
                  <a:lnTo>
                    <a:pt x="812800" y="2701807"/>
                  </a:lnTo>
                  <a:cubicBezTo>
                    <a:pt x="812800" y="2703803"/>
                    <a:pt x="812007" y="2705718"/>
                    <a:pt x="810596" y="2707129"/>
                  </a:cubicBezTo>
                  <a:cubicBezTo>
                    <a:pt x="809184" y="2708540"/>
                    <a:pt x="807270" y="2709333"/>
                    <a:pt x="805274" y="2709333"/>
                  </a:cubicBezTo>
                  <a:lnTo>
                    <a:pt x="7526" y="2709333"/>
                  </a:lnTo>
                  <a:cubicBezTo>
                    <a:pt x="5530" y="2709333"/>
                    <a:pt x="3616" y="2708540"/>
                    <a:pt x="2204" y="2707129"/>
                  </a:cubicBezTo>
                  <a:cubicBezTo>
                    <a:pt x="793" y="2705718"/>
                    <a:pt x="0" y="2703803"/>
                    <a:pt x="0" y="2701807"/>
                  </a:cubicBezTo>
                  <a:lnTo>
                    <a:pt x="0" y="7526"/>
                  </a:lnTo>
                  <a:cubicBezTo>
                    <a:pt x="0" y="5530"/>
                    <a:pt x="793" y="3616"/>
                    <a:pt x="2204" y="2204"/>
                  </a:cubicBezTo>
                  <a:cubicBezTo>
                    <a:pt x="3616" y="793"/>
                    <a:pt x="5530" y="0"/>
                    <a:pt x="752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540510" y="787614"/>
            <a:ext cx="259590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戊寅小队</a:t>
            </a:r>
            <a:endParaRPr lang="en-US" sz="2000" dirty="0">
              <a:solidFill>
                <a:srgbClr val="FFFFFF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577725" y="7940924"/>
            <a:ext cx="2202247" cy="790943"/>
            <a:chOff x="0" y="0"/>
            <a:chExt cx="580016" cy="2083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0016" cy="208314"/>
            </a:xfrm>
            <a:custGeom>
              <a:avLst/>
              <a:gdLst/>
              <a:ahLst/>
              <a:cxnLst/>
              <a:rect l="l" t="t" r="r" b="b"/>
              <a:pathLst>
                <a:path w="580016" h="208314">
                  <a:moveTo>
                    <a:pt x="104157" y="0"/>
                  </a:moveTo>
                  <a:lnTo>
                    <a:pt x="475859" y="0"/>
                  </a:lnTo>
                  <a:cubicBezTo>
                    <a:pt x="533383" y="0"/>
                    <a:pt x="580016" y="46633"/>
                    <a:pt x="580016" y="104157"/>
                  </a:cubicBezTo>
                  <a:lnTo>
                    <a:pt x="580016" y="104157"/>
                  </a:lnTo>
                  <a:cubicBezTo>
                    <a:pt x="580016" y="161681"/>
                    <a:pt x="533383" y="208314"/>
                    <a:pt x="475859" y="208314"/>
                  </a:cubicBezTo>
                  <a:lnTo>
                    <a:pt x="104157" y="208314"/>
                  </a:lnTo>
                  <a:cubicBezTo>
                    <a:pt x="46633" y="208314"/>
                    <a:pt x="0" y="161681"/>
                    <a:pt x="0" y="104157"/>
                  </a:cubicBezTo>
                  <a:lnTo>
                    <a:pt x="0" y="104157"/>
                  </a:lnTo>
                  <a:cubicBezTo>
                    <a:pt x="0" y="46633"/>
                    <a:pt x="46633" y="0"/>
                    <a:pt x="104157" y="0"/>
                  </a:cubicBezTo>
                  <a:close/>
                </a:path>
              </a:pathLst>
            </a:custGeom>
            <a:solidFill>
              <a:srgbClr val="0078F0"/>
            </a:solidFill>
            <a:ln w="4762" cap="rnd">
              <a:solidFill>
                <a:srgbClr val="0078F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580016" cy="265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77725" y="8100175"/>
            <a:ext cx="220224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第</a:t>
            </a:r>
            <a:r>
              <a:rPr lang="zh-CN" altLang="en-US" sz="24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二</a:t>
            </a:r>
            <a:r>
              <a:rPr lang="en-US" sz="2400" dirty="0" err="1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部分</a:t>
            </a:r>
            <a:endParaRPr lang="en-US" sz="2400" dirty="0">
              <a:solidFill>
                <a:srgbClr val="FFFFFF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121158" y="9490528"/>
            <a:ext cx="12325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77725" y="2409018"/>
            <a:ext cx="9334392" cy="159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39"/>
              </a:lnSpc>
              <a:spcBef>
                <a:spcPct val="0"/>
              </a:spcBef>
            </a:pPr>
            <a:r>
              <a:rPr lang="en-US" sz="9600" spc="710" dirty="0">
                <a:solidFill>
                  <a:srgbClr val="0078F0">
                    <a:alpha val="28627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PART </a:t>
            </a:r>
            <a:r>
              <a:rPr lang="en-US" altLang="zh-CN" sz="9600" spc="710" dirty="0">
                <a:solidFill>
                  <a:srgbClr val="0078F0">
                    <a:alpha val="28627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TWO</a:t>
            </a:r>
            <a:endParaRPr lang="en-US" sz="9600" spc="710" dirty="0">
              <a:solidFill>
                <a:srgbClr val="0078F0">
                  <a:alpha val="28627"/>
                </a:srgbClr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77725" y="9351611"/>
            <a:ext cx="4667196" cy="277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96"/>
              </a:lnSpc>
              <a:spcBef>
                <a:spcPct val="0"/>
              </a:spcBef>
            </a:pPr>
            <a:r>
              <a:rPr lang="en-US" altLang="zh-CN" sz="2400" spc="172" dirty="0">
                <a:solidFill>
                  <a:srgbClr val="0078F0">
                    <a:alpha val="36863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Video content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70099" y="695592"/>
            <a:ext cx="140418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79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选题思路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12496" y="695592"/>
            <a:ext cx="1343090" cy="29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zh-CN" altLang="en-US" sz="1800" spc="17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93801" y="695592"/>
            <a:ext cx="1253995" cy="29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zh-CN" altLang="en-US" sz="1800" spc="17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未来计划</a:t>
            </a:r>
            <a:endParaRPr lang="en-US" sz="1800" spc="17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</p:spTree>
    <p:extLst>
      <p:ext uri="{BB962C8B-B14F-4D97-AF65-F5344CB8AC3E}">
        <p14:creationId xmlns:p14="http://schemas.microsoft.com/office/powerpoint/2010/main" val="99655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83072" y="9582072"/>
            <a:ext cx="2247978" cy="22479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0195662"/>
            <a:ext cx="18062979" cy="91338"/>
            <a:chOff x="0" y="0"/>
            <a:chExt cx="4757328" cy="24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57328" cy="24056"/>
            </a:xfrm>
            <a:custGeom>
              <a:avLst/>
              <a:gdLst/>
              <a:ahLst/>
              <a:cxnLst/>
              <a:rect l="l" t="t" r="r" b="b"/>
              <a:pathLst>
                <a:path w="4757328" h="24056">
                  <a:moveTo>
                    <a:pt x="1286" y="0"/>
                  </a:moveTo>
                  <a:lnTo>
                    <a:pt x="4756042" y="0"/>
                  </a:lnTo>
                  <a:cubicBezTo>
                    <a:pt x="4756752" y="0"/>
                    <a:pt x="4757328" y="576"/>
                    <a:pt x="4757328" y="1286"/>
                  </a:cubicBezTo>
                  <a:lnTo>
                    <a:pt x="4757328" y="22770"/>
                  </a:lnTo>
                  <a:cubicBezTo>
                    <a:pt x="4757328" y="23111"/>
                    <a:pt x="4757192" y="23438"/>
                    <a:pt x="4756951" y="23679"/>
                  </a:cubicBezTo>
                  <a:cubicBezTo>
                    <a:pt x="4756710" y="23921"/>
                    <a:pt x="4756383" y="24056"/>
                    <a:pt x="4756042" y="24056"/>
                  </a:cubicBezTo>
                  <a:lnTo>
                    <a:pt x="1286" y="24056"/>
                  </a:lnTo>
                  <a:cubicBezTo>
                    <a:pt x="576" y="24056"/>
                    <a:pt x="0" y="23480"/>
                    <a:pt x="0" y="22770"/>
                  </a:cubicBezTo>
                  <a:lnTo>
                    <a:pt x="0" y="1286"/>
                  </a:lnTo>
                  <a:cubicBezTo>
                    <a:pt x="0" y="576"/>
                    <a:pt x="576" y="0"/>
                    <a:pt x="1286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57328" cy="6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88288" y="-82702"/>
            <a:ext cx="3086100" cy="1405276"/>
            <a:chOff x="0" y="0"/>
            <a:chExt cx="812800" cy="3701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70114"/>
            </a:xfrm>
            <a:custGeom>
              <a:avLst/>
              <a:gdLst/>
              <a:ahLst/>
              <a:cxnLst/>
              <a:rect l="l" t="t" r="r" b="b"/>
              <a:pathLst>
                <a:path w="812800" h="370114">
                  <a:moveTo>
                    <a:pt x="609600" y="0"/>
                  </a:moveTo>
                  <a:cubicBezTo>
                    <a:pt x="721824" y="0"/>
                    <a:pt x="812800" y="82853"/>
                    <a:pt x="812800" y="185057"/>
                  </a:cubicBezTo>
                  <a:cubicBezTo>
                    <a:pt x="812800" y="287261"/>
                    <a:pt x="721824" y="370114"/>
                    <a:pt x="609600" y="370114"/>
                  </a:cubicBezTo>
                  <a:lnTo>
                    <a:pt x="203200" y="370114"/>
                  </a:lnTo>
                  <a:cubicBezTo>
                    <a:pt x="90976" y="370114"/>
                    <a:pt x="0" y="287261"/>
                    <a:pt x="0" y="185057"/>
                  </a:cubicBezTo>
                  <a:cubicBezTo>
                    <a:pt x="0" y="828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08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33762" y="809592"/>
            <a:ext cx="12195454" cy="9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视频内容</a:t>
            </a:r>
            <a:endParaRPr lang="en-US" altLang="zh-CN" sz="6000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922939"/>
            <a:ext cx="1405276" cy="79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2135" y="2164107"/>
            <a:ext cx="2278041" cy="63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懂点儿RV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04262" y="3004889"/>
            <a:ext cx="3276727" cy="127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RV历史与设计理念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04262" y="4390739"/>
            <a:ext cx="327672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猫meme拟人，让原本历史变得更加有趣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04262" y="5995748"/>
            <a:ext cx="3276727" cy="127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RV在计算架构中的地位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04262" y="7463934"/>
            <a:ext cx="3520738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猫和老鼠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 </a:t>
            </a: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机器猫vs汤姆猫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比喻ARM</a:t>
            </a:r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 X86 RISC-V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64174" y="3050609"/>
            <a:ext cx="3584952" cy="59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altLang="zh-CN" sz="3599" dirty="0" err="1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RV扩展介绍</a:t>
            </a:r>
            <a:endParaRPr lang="en-US" altLang="zh-CN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898762" y="4085210"/>
            <a:ext cx="327672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植物大战僵尸植物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比喻RISC-V的各个扩展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64174" y="6041467"/>
            <a:ext cx="3276727" cy="59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RV</a:t>
            </a:r>
            <a:r>
              <a:rPr lang="zh-CN" altLang="en-US" sz="3599" dirty="0">
                <a:solidFill>
                  <a:srgbClr val="0078F0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模拟器介绍</a:t>
            </a:r>
            <a:endParaRPr lang="en-US" sz="3599" dirty="0">
              <a:solidFill>
                <a:srgbClr val="0078F0"/>
              </a:solidFill>
              <a:latin typeface="字由点字美玲体"/>
              <a:ea typeface="字由点字美玲体"/>
              <a:cs typeface="字由点字美玲体"/>
              <a:sym typeface="字由点字美玲体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82573" y="7076518"/>
            <a:ext cx="327672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思源黑体"/>
              </a:rPr>
              <a:t>马鹿老师介绍各个模拟器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  <a:sym typeface="思源黑体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692F154C-16C5-14DE-EF3E-24458E0720CE}"/>
              </a:ext>
            </a:extLst>
          </p:cNvPr>
          <p:cNvSpPr txBox="1"/>
          <p:nvPr/>
        </p:nvSpPr>
        <p:spPr>
          <a:xfrm>
            <a:off x="14644991" y="1019175"/>
            <a:ext cx="2595909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rgbClr val="0078F0"/>
                </a:solidFill>
                <a:latin typeface="字由点字美玲体"/>
                <a:ea typeface="字由点字美玲体"/>
                <a:sym typeface="Arimo Bold"/>
              </a:rPr>
              <a:t>戊寅小队</a:t>
            </a:r>
            <a:endParaRPr lang="en-US" sz="2000" dirty="0">
              <a:solidFill>
                <a:srgbClr val="0078F0"/>
              </a:solidFill>
              <a:latin typeface="字由点字美玲体"/>
              <a:ea typeface="字由点字美玲体"/>
              <a:sym typeface="Arimo Bold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00D9E4C-CD33-DC7E-7EA1-6B42A2CF9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009277"/>
            <a:ext cx="2724150" cy="17049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6BCEC9E-CA5B-CC9F-8F44-2F9A6014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041475"/>
            <a:ext cx="2724150" cy="170497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6CA9C2B-413C-ACC7-545F-8CB316464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424" y="6046370"/>
            <a:ext cx="2724150" cy="1704975"/>
          </a:xfrm>
          <a:prstGeom prst="rect">
            <a:avLst/>
          </a:prstGeom>
        </p:spPr>
      </p:pic>
      <p:pic>
        <p:nvPicPr>
          <p:cNvPr id="30" name="图片 29">
            <a:hlinkClick r:id="rId5"/>
            <a:extLst>
              <a:ext uri="{FF2B5EF4-FFF2-40B4-BE49-F238E27FC236}">
                <a16:creationId xmlns:a16="http://schemas.microsoft.com/office/drawing/2014/main" id="{BBEA636C-E45A-D51B-3FAB-9E56C27C7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0424" y="3004889"/>
            <a:ext cx="27241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5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自定义 68">
      <a:dk1>
        <a:sysClr val="windowText" lastClr="000000"/>
      </a:dk1>
      <a:lt1>
        <a:sysClr val="window" lastClr="FFFFFF"/>
      </a:lt1>
      <a:dk2>
        <a:srgbClr val="222A35"/>
      </a:dk2>
      <a:lt2>
        <a:srgbClr val="DBEFF9"/>
      </a:lt2>
      <a:accent1>
        <a:srgbClr val="FFC414"/>
      </a:accent1>
      <a:accent2>
        <a:srgbClr val="E73E2B"/>
      </a:accent2>
      <a:accent3>
        <a:srgbClr val="16805A"/>
      </a:accent3>
      <a:accent4>
        <a:srgbClr val="3B4DA3"/>
      </a:accent4>
      <a:accent5>
        <a:srgbClr val="FC9783"/>
      </a:accent5>
      <a:accent6>
        <a:srgbClr val="FB7598"/>
      </a:accent6>
      <a:hlink>
        <a:srgbClr val="F49100"/>
      </a:hlink>
      <a:folHlink>
        <a:srgbClr val="85DFD0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2544C955-E718-4CBA-968D-B4614F4FD334}" vid="{85AE831B-366E-44D6-9D61-15846A377D6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1067</Words>
  <Application>Microsoft Office PowerPoint</Application>
  <PresentationFormat>自定义</PresentationFormat>
  <Paragraphs>199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Arimo Bold</vt:lpstr>
      <vt:lpstr>等线</vt:lpstr>
      <vt:lpstr>字由点字倔强黑</vt:lpstr>
      <vt:lpstr>微软雅黑 Light</vt:lpstr>
      <vt:lpstr>字由点字美玲体</vt:lpstr>
      <vt:lpstr>等线 Light</vt:lpstr>
      <vt:lpstr>思源黑体</vt:lpstr>
      <vt:lpstr>Calibri</vt:lpstr>
      <vt:lpstr>Arial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天蓝色图文风个人汇报总结PPT模板演示文稿</dc:title>
  <dc:creator>动物管理员</dc:creator>
  <cp:lastModifiedBy>管理员 动物</cp:lastModifiedBy>
  <cp:revision>18</cp:revision>
  <dcterms:created xsi:type="dcterms:W3CDTF">2006-08-16T00:00:00Z</dcterms:created>
  <dcterms:modified xsi:type="dcterms:W3CDTF">2024-12-06T09:58:05Z</dcterms:modified>
  <dc:identifier>DAGOQFrRRNY</dc:identifier>
</cp:coreProperties>
</file>